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6"/>
  </p:handoutMasterIdLst>
  <p:sldIdLst>
    <p:sldId id="261" r:id="rId2"/>
    <p:sldId id="258" r:id="rId3"/>
    <p:sldId id="263" r:id="rId4"/>
    <p:sldId id="264" r:id="rId5"/>
    <p:sldId id="271" r:id="rId6"/>
    <p:sldId id="270" r:id="rId7"/>
    <p:sldId id="267" r:id="rId8"/>
    <p:sldId id="268" r:id="rId9"/>
    <p:sldId id="282" r:id="rId10"/>
    <p:sldId id="283" r:id="rId11"/>
    <p:sldId id="284" r:id="rId12"/>
    <p:sldId id="285" r:id="rId13"/>
    <p:sldId id="287" r:id="rId14"/>
    <p:sldId id="288" r:id="rId15"/>
    <p:sldId id="269" r:id="rId16"/>
    <p:sldId id="272" r:id="rId17"/>
    <p:sldId id="273" r:id="rId18"/>
    <p:sldId id="274" r:id="rId19"/>
    <p:sldId id="275" r:id="rId20"/>
    <p:sldId id="276" r:id="rId21"/>
    <p:sldId id="277" r:id="rId22"/>
    <p:sldId id="279" r:id="rId23"/>
    <p:sldId id="281" r:id="rId24"/>
    <p:sldId id="280" r:id="rId25"/>
  </p:sldIdLst>
  <p:sldSz cx="9144000" cy="6858000" type="screen4x3"/>
  <p:notesSz cx="6858000" cy="9144000"/>
  <p:embeddedFontLst>
    <p:embeddedFont>
      <p:font typeface="BPreplay" panose="02000503000000020004" pitchFamily="2"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Londrina Solid" panose="02000506000000020003" pitchFamily="2" charset="0"/>
      <p:regular r:id="rId35"/>
    </p:embeddedFont>
    <p:embeddedFont>
      <p:font typeface="Sassoon Infant Md" panose="02000603050000020003" pitchFamily="2" charset="0"/>
      <p:regular r:id="rId36"/>
    </p:embeddedFont>
    <p:embeddedFont>
      <p:font typeface="Sassoon Infant Rg" panose="02000803050000020003" pitchFamily="2" charset="0"/>
      <p:regular r:id="rId37"/>
      <p:bold r:id="rId38"/>
    </p:embeddedFont>
    <p:embeddedFont>
      <p:font typeface="SimSun" panose="02010600030101010101" pitchFamily="2" charset="-122"/>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407A"/>
    <a:srgbClr val="6283C6"/>
    <a:srgbClr val="A1C0DD"/>
    <a:srgbClr val="228CDB"/>
    <a:srgbClr val="9C95DC"/>
    <a:srgbClr val="4267AC"/>
    <a:srgbClr val="C19AB7"/>
    <a:srgbClr val="759ED2"/>
    <a:srgbClr val="B8E1FF"/>
    <a:srgbClr val="FFD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4" autoAdjust="0"/>
    <p:restoredTop sz="94660"/>
  </p:normalViewPr>
  <p:slideViewPr>
    <p:cSldViewPr snapToGrid="0" showGuides="1">
      <p:cViewPr varScale="1">
        <p:scale>
          <a:sx n="115" d="100"/>
          <a:sy n="115" d="100"/>
        </p:scale>
        <p:origin x="1616" y="184"/>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2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16.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BPreplay" panose="02000503000000020004" pitchFamily="50" charset="0"/>
              </a:rPr>
              <a:t>Year One</a:t>
            </a:r>
          </a:p>
        </p:txBody>
      </p:sp>
      <p:sp>
        <p:nvSpPr>
          <p:cNvPr id="4" name="Rectangle 3"/>
          <p:cNvSpPr/>
          <p:nvPr/>
        </p:nvSpPr>
        <p:spPr>
          <a:xfrm>
            <a:off x="0" y="6251423"/>
            <a:ext cx="9144000" cy="612000"/>
          </a:xfrm>
          <a:prstGeom prst="rect">
            <a:avLst/>
          </a:prstGeom>
          <a:solidFill>
            <a:srgbClr val="14B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32592" y="6464797"/>
            <a:ext cx="4078816" cy="212228"/>
          </a:xfrm>
          <a:prstGeom prst="rect">
            <a:avLst/>
          </a:prstGeom>
          <a:noFill/>
        </p:spPr>
        <p:txBody>
          <a:bodyPr wrap="square" lIns="0" tIns="0" rIns="0" bIns="0" rtlCol="0" anchor="ctr" anchorCtr="1">
            <a:noAutofit/>
          </a:bodyPr>
          <a:lstStyle/>
          <a:p>
            <a:r>
              <a:rPr lang="en-GB" sz="800" b="1" dirty="0">
                <a:solidFill>
                  <a:schemeClr val="bg1"/>
                </a:solidFill>
                <a:latin typeface="BPreplay" panose="02000503000000020004" pitchFamily="50" charset="0"/>
              </a:rPr>
              <a:t>Science</a:t>
            </a:r>
            <a:r>
              <a:rPr lang="en-GB" sz="800" dirty="0">
                <a:solidFill>
                  <a:schemeClr val="bg1"/>
                </a:solidFill>
                <a:latin typeface="BPreplay" panose="02000503000000020004" pitchFamily="50" charset="0"/>
              </a:rPr>
              <a:t> | Year 5 | Properties and Changes of Materials | Keeping Cool | Lesson 2</a:t>
            </a:r>
          </a:p>
        </p:txBody>
      </p:sp>
      <p:sp>
        <p:nvSpPr>
          <p:cNvPr id="17" name="Text Placeholder 16"/>
          <p:cNvSpPr>
            <a:spLocks noGrp="1"/>
          </p:cNvSpPr>
          <p:nvPr>
            <p:ph type="body" sz="quarter" idx="10"/>
          </p:nvPr>
        </p:nvSpPr>
        <p:spPr/>
        <p:txBody>
          <a:bodyPr/>
          <a:lstStyle/>
          <a:p>
            <a:r>
              <a:rPr lang="en-GB" dirty="0"/>
              <a:t>Properties and Changes of Materials</a:t>
            </a:r>
          </a:p>
        </p:txBody>
      </p:sp>
      <p:sp>
        <p:nvSpPr>
          <p:cNvPr id="18" name="Title 17"/>
          <p:cNvSpPr>
            <a:spLocks noGrp="1"/>
          </p:cNvSpPr>
          <p:nvPr>
            <p:ph type="title"/>
          </p:nvPr>
        </p:nvSpPr>
        <p:spPr/>
        <p:txBody>
          <a:bodyPr/>
          <a:lstStyle/>
          <a:p>
            <a:r>
              <a:rPr lang="en-GB" dirty="0"/>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7" name="Rectangle 6">
            <a:extLst>
              <a:ext uri="{FF2B5EF4-FFF2-40B4-BE49-F238E27FC236}">
                <a16:creationId xmlns:a16="http://schemas.microsoft.com/office/drawing/2014/main" id="{5A69B30E-21BC-4791-9586-B0D433F8F25D}"/>
              </a:ext>
            </a:extLst>
          </p:cNvPr>
          <p:cNvSpPr/>
          <p:nvPr/>
        </p:nvSpPr>
        <p:spPr>
          <a:xfrm>
            <a:off x="641756" y="1294934"/>
            <a:ext cx="6539219" cy="461665"/>
          </a:xfrm>
          <a:prstGeom prst="rect">
            <a:avLst/>
          </a:prstGeom>
        </p:spPr>
        <p:txBody>
          <a:bodyPr wrap="square">
            <a:spAutoFit/>
          </a:bodyPr>
          <a:lstStyle/>
          <a:p>
            <a:r>
              <a:rPr lang="en-GB" sz="2400" dirty="0"/>
              <a:t>2. Plastic is a good thermal conductor.</a:t>
            </a:r>
          </a:p>
        </p:txBody>
      </p:sp>
      <p:sp>
        <p:nvSpPr>
          <p:cNvPr id="17" name="Rectangle 16">
            <a:extLst>
              <a:ext uri="{FF2B5EF4-FFF2-40B4-BE49-F238E27FC236}">
                <a16:creationId xmlns:a16="http://schemas.microsoft.com/office/drawing/2014/main" id="{5B1C4E3B-FF5E-4C94-8950-400A1F902C99}"/>
              </a:ext>
            </a:extLst>
          </p:cNvPr>
          <p:cNvSpPr/>
          <p:nvPr/>
        </p:nvSpPr>
        <p:spPr>
          <a:xfrm>
            <a:off x="994094" y="2015338"/>
            <a:ext cx="6186881" cy="461665"/>
          </a:xfrm>
          <a:prstGeom prst="rect">
            <a:avLst/>
          </a:prstGeom>
          <a:solidFill>
            <a:srgbClr val="A1C0DD"/>
          </a:solidFill>
        </p:spPr>
        <p:txBody>
          <a:bodyPr wrap="square">
            <a:spAutoFit/>
          </a:bodyPr>
          <a:lstStyle/>
          <a:p>
            <a:r>
              <a:rPr lang="en-GB" sz="2400" dirty="0"/>
              <a:t>True</a:t>
            </a:r>
          </a:p>
        </p:txBody>
      </p:sp>
      <p:sp>
        <p:nvSpPr>
          <p:cNvPr id="21" name="Rectangle 20">
            <a:extLst>
              <a:ext uri="{FF2B5EF4-FFF2-40B4-BE49-F238E27FC236}">
                <a16:creationId xmlns:a16="http://schemas.microsoft.com/office/drawing/2014/main" id="{5E001A90-2CED-431E-A15A-CCC68D6C529B}"/>
              </a:ext>
            </a:extLst>
          </p:cNvPr>
          <p:cNvSpPr/>
          <p:nvPr/>
        </p:nvSpPr>
        <p:spPr>
          <a:xfrm>
            <a:off x="994094" y="2595457"/>
            <a:ext cx="6539219" cy="461665"/>
          </a:xfrm>
          <a:prstGeom prst="rect">
            <a:avLst/>
          </a:prstGeom>
          <a:solidFill>
            <a:srgbClr val="A1C0DD"/>
          </a:solidFill>
        </p:spPr>
        <p:txBody>
          <a:bodyPr wrap="square">
            <a:spAutoFit/>
          </a:bodyPr>
          <a:lstStyle/>
          <a:p>
            <a:r>
              <a:rPr lang="en-GB" sz="2400" dirty="0"/>
              <a:t>False</a:t>
            </a:r>
          </a:p>
        </p:txBody>
      </p:sp>
      <p:pic>
        <p:nvPicPr>
          <p:cNvPr id="24" name="Picture 23">
            <a:extLst>
              <a:ext uri="{FF2B5EF4-FFF2-40B4-BE49-F238E27FC236}">
                <a16:creationId xmlns:a16="http://schemas.microsoft.com/office/drawing/2014/main" id="{27E1F7D6-58A3-4E3A-A1E8-310C442D7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520" y="2136557"/>
            <a:ext cx="177573" cy="226173"/>
          </a:xfrm>
          <a:prstGeom prst="rect">
            <a:avLst/>
          </a:prstGeom>
        </p:spPr>
      </p:pic>
      <p:pic>
        <p:nvPicPr>
          <p:cNvPr id="27" name="Picture 26">
            <a:extLst>
              <a:ext uri="{FF2B5EF4-FFF2-40B4-BE49-F238E27FC236}">
                <a16:creationId xmlns:a16="http://schemas.microsoft.com/office/drawing/2014/main" id="{F9D0644D-E2EC-41A5-A45C-F753959E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119" y="2657337"/>
            <a:ext cx="314373" cy="327375"/>
          </a:xfrm>
          <a:prstGeom prst="rect">
            <a:avLst/>
          </a:prstGeom>
        </p:spPr>
      </p:pic>
      <p:sp>
        <p:nvSpPr>
          <p:cNvPr id="2" name="Rectangle 1">
            <a:extLst>
              <a:ext uri="{FF2B5EF4-FFF2-40B4-BE49-F238E27FC236}">
                <a16:creationId xmlns:a16="http://schemas.microsoft.com/office/drawing/2014/main" id="{88E6E5A9-4FEA-434F-8D68-4FE12822AA6A}"/>
              </a:ext>
            </a:extLst>
          </p:cNvPr>
          <p:cNvSpPr/>
          <p:nvPr/>
        </p:nvSpPr>
        <p:spPr>
          <a:xfrm>
            <a:off x="994094" y="3057122"/>
            <a:ext cx="5353952" cy="1200329"/>
          </a:xfrm>
          <a:prstGeom prst="rect">
            <a:avLst/>
          </a:prstGeom>
          <a:solidFill>
            <a:srgbClr val="6283C6"/>
          </a:solidFill>
        </p:spPr>
        <p:txBody>
          <a:bodyPr wrap="square">
            <a:spAutoFit/>
          </a:bodyPr>
          <a:lstStyle/>
          <a:p>
            <a:r>
              <a:rPr lang="en-US" dirty="0">
                <a:solidFill>
                  <a:schemeClr val="bg1"/>
                </a:solidFill>
              </a:rPr>
              <a:t>Plastic is a good thermal </a:t>
            </a:r>
            <a:r>
              <a:rPr lang="en-US" b="1" dirty="0">
                <a:solidFill>
                  <a:schemeClr val="bg1"/>
                </a:solidFill>
              </a:rPr>
              <a:t>insulator</a:t>
            </a:r>
            <a:r>
              <a:rPr lang="en-US" dirty="0">
                <a:solidFill>
                  <a:schemeClr val="bg1"/>
                </a:solidFill>
              </a:rPr>
              <a:t> as it does not </a:t>
            </a:r>
          </a:p>
          <a:p>
            <a:r>
              <a:rPr lang="en-US" dirty="0">
                <a:solidFill>
                  <a:schemeClr val="bg1"/>
                </a:solidFill>
              </a:rPr>
              <a:t>allow heat to pass through it. </a:t>
            </a:r>
          </a:p>
          <a:p>
            <a:r>
              <a:rPr lang="en-US" dirty="0">
                <a:solidFill>
                  <a:schemeClr val="bg1"/>
                </a:solidFill>
              </a:rPr>
              <a:t>The handles of saucepans are often made from </a:t>
            </a:r>
          </a:p>
          <a:p>
            <a:r>
              <a:rPr lang="en-US" dirty="0">
                <a:solidFill>
                  <a:schemeClr val="bg1"/>
                </a:solidFill>
              </a:rPr>
              <a:t>plastic to protect your hand from the heat.</a:t>
            </a:r>
          </a:p>
        </p:txBody>
      </p:sp>
      <p:pic>
        <p:nvPicPr>
          <p:cNvPr id="4" name="Picture 3">
            <a:extLst>
              <a:ext uri="{FF2B5EF4-FFF2-40B4-BE49-F238E27FC236}">
                <a16:creationId xmlns:a16="http://schemas.microsoft.com/office/drawing/2014/main" id="{3D3C02A8-5950-4B63-AF7D-5316696C0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669525" y="1899139"/>
            <a:ext cx="3456421" cy="4514588"/>
          </a:xfrm>
          <a:prstGeom prst="rect">
            <a:avLst/>
          </a:prstGeom>
        </p:spPr>
      </p:pic>
      <p:sp>
        <p:nvSpPr>
          <p:cNvPr id="19" name="Arrow: Right 18">
            <a:hlinkClick r:id="rId6" action="ppaction://hlinksldjump"/>
            <a:extLst>
              <a:ext uri="{FF2B5EF4-FFF2-40B4-BE49-F238E27FC236}">
                <a16:creationId xmlns:a16="http://schemas.microsoft.com/office/drawing/2014/main" id="{2E8BD694-FCE7-43A3-96A4-345568CF7F46}"/>
              </a:ext>
            </a:extLst>
          </p:cNvPr>
          <p:cNvSpPr/>
          <p:nvPr/>
        </p:nvSpPr>
        <p:spPr>
          <a:xfrm>
            <a:off x="6881579" y="4897950"/>
            <a:ext cx="1244367" cy="841248"/>
          </a:xfrm>
          <a:prstGeom prst="rightArrow">
            <a:avLst/>
          </a:prstGeom>
          <a:solidFill>
            <a:srgbClr val="2D4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2404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500"/>
                                        <p:tgtEl>
                                          <p:spTgt spid="2"/>
                                        </p:tgtEl>
                                      </p:cBhvr>
                                    </p:animEffect>
                                  </p:childTnLst>
                                </p:cTn>
                              </p:par>
                            </p:childTnLst>
                          </p:cTn>
                        </p:par>
                      </p:childTnLst>
                    </p:cTn>
                  </p:par>
                </p:childTnLst>
              </p:cTn>
              <p:nextCondLst>
                <p:cond evt="onClick" delay="0">
                  <p:tgtEl>
                    <p:spTgt spid="21"/>
                  </p:tgtEl>
                </p:cond>
              </p:nextCondLst>
            </p:seq>
          </p:childTnLst>
        </p:cTn>
      </p:par>
    </p:tnLst>
    <p:bldLst>
      <p:bldP spid="17" grpId="0" animBg="1"/>
      <p:bldP spid="21" grpId="0" animBg="1"/>
      <p:bldP spid="2"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7" name="Rectangle 6">
            <a:extLst>
              <a:ext uri="{FF2B5EF4-FFF2-40B4-BE49-F238E27FC236}">
                <a16:creationId xmlns:a16="http://schemas.microsoft.com/office/drawing/2014/main" id="{5A69B30E-21BC-4791-9586-B0D433F8F25D}"/>
              </a:ext>
            </a:extLst>
          </p:cNvPr>
          <p:cNvSpPr/>
          <p:nvPr/>
        </p:nvSpPr>
        <p:spPr>
          <a:xfrm>
            <a:off x="641756" y="1294934"/>
            <a:ext cx="6539219" cy="461665"/>
          </a:xfrm>
          <a:prstGeom prst="rect">
            <a:avLst/>
          </a:prstGeom>
        </p:spPr>
        <p:txBody>
          <a:bodyPr wrap="square">
            <a:spAutoFit/>
          </a:bodyPr>
          <a:lstStyle/>
          <a:p>
            <a:r>
              <a:rPr lang="en-GB" sz="2400" dirty="0"/>
              <a:t>3. Which of these sentences is true?</a:t>
            </a:r>
          </a:p>
        </p:txBody>
      </p:sp>
      <p:sp>
        <p:nvSpPr>
          <p:cNvPr id="17" name="Rectangle 16">
            <a:extLst>
              <a:ext uri="{FF2B5EF4-FFF2-40B4-BE49-F238E27FC236}">
                <a16:creationId xmlns:a16="http://schemas.microsoft.com/office/drawing/2014/main" id="{5B1C4E3B-FF5E-4C94-8950-400A1F902C99}"/>
              </a:ext>
            </a:extLst>
          </p:cNvPr>
          <p:cNvSpPr/>
          <p:nvPr/>
        </p:nvSpPr>
        <p:spPr>
          <a:xfrm>
            <a:off x="994095" y="2024129"/>
            <a:ext cx="7156374" cy="461665"/>
          </a:xfrm>
          <a:prstGeom prst="rect">
            <a:avLst/>
          </a:prstGeom>
          <a:solidFill>
            <a:srgbClr val="A1C0DD"/>
          </a:solidFill>
        </p:spPr>
        <p:txBody>
          <a:bodyPr wrap="square">
            <a:spAutoFit/>
          </a:bodyPr>
          <a:lstStyle/>
          <a:p>
            <a:r>
              <a:rPr lang="en-GB" sz="2400" dirty="0"/>
              <a:t>a. Heat always travels to a warmer place.</a:t>
            </a:r>
          </a:p>
        </p:txBody>
      </p:sp>
      <p:sp>
        <p:nvSpPr>
          <p:cNvPr id="21" name="Rectangle 20">
            <a:extLst>
              <a:ext uri="{FF2B5EF4-FFF2-40B4-BE49-F238E27FC236}">
                <a16:creationId xmlns:a16="http://schemas.microsoft.com/office/drawing/2014/main" id="{5E001A90-2CED-431E-A15A-CCC68D6C529B}"/>
              </a:ext>
            </a:extLst>
          </p:cNvPr>
          <p:cNvSpPr/>
          <p:nvPr/>
        </p:nvSpPr>
        <p:spPr>
          <a:xfrm>
            <a:off x="994095" y="3168839"/>
            <a:ext cx="7156374" cy="830997"/>
          </a:xfrm>
          <a:prstGeom prst="rect">
            <a:avLst/>
          </a:prstGeom>
          <a:solidFill>
            <a:srgbClr val="A1C0DD"/>
          </a:solidFill>
        </p:spPr>
        <p:txBody>
          <a:bodyPr wrap="square">
            <a:spAutoFit/>
          </a:bodyPr>
          <a:lstStyle/>
          <a:p>
            <a:r>
              <a:rPr lang="en-GB" sz="2400" dirty="0"/>
              <a:t>c. Heat always travels from a warmer </a:t>
            </a:r>
          </a:p>
          <a:p>
            <a:r>
              <a:rPr lang="en-GB" sz="2400" dirty="0"/>
              <a:t>    place to a cooler one.</a:t>
            </a:r>
          </a:p>
        </p:txBody>
      </p:sp>
      <p:sp>
        <p:nvSpPr>
          <p:cNvPr id="22" name="Rectangle 21">
            <a:extLst>
              <a:ext uri="{FF2B5EF4-FFF2-40B4-BE49-F238E27FC236}">
                <a16:creationId xmlns:a16="http://schemas.microsoft.com/office/drawing/2014/main" id="{A11F507C-8834-4B35-9C4D-80938B8B58C3}"/>
              </a:ext>
            </a:extLst>
          </p:cNvPr>
          <p:cNvSpPr/>
          <p:nvPr/>
        </p:nvSpPr>
        <p:spPr>
          <a:xfrm>
            <a:off x="994095" y="2589429"/>
            <a:ext cx="7156374" cy="461665"/>
          </a:xfrm>
          <a:prstGeom prst="rect">
            <a:avLst/>
          </a:prstGeom>
          <a:solidFill>
            <a:srgbClr val="A1C0DD"/>
          </a:solidFill>
        </p:spPr>
        <p:txBody>
          <a:bodyPr wrap="square">
            <a:spAutoFit/>
          </a:bodyPr>
          <a:lstStyle/>
          <a:p>
            <a:r>
              <a:rPr lang="en-GB" sz="2400" dirty="0"/>
              <a:t>b. Heat does not travel; it stays in one place.</a:t>
            </a:r>
          </a:p>
        </p:txBody>
      </p:sp>
      <p:pic>
        <p:nvPicPr>
          <p:cNvPr id="24" name="Picture 23">
            <a:extLst>
              <a:ext uri="{FF2B5EF4-FFF2-40B4-BE49-F238E27FC236}">
                <a16:creationId xmlns:a16="http://schemas.microsoft.com/office/drawing/2014/main" id="{27E1F7D6-58A3-4E3A-A1E8-310C442D7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0766" y="2145348"/>
            <a:ext cx="177573" cy="226173"/>
          </a:xfrm>
          <a:prstGeom prst="rect">
            <a:avLst/>
          </a:prstGeom>
        </p:spPr>
      </p:pic>
      <p:pic>
        <p:nvPicPr>
          <p:cNvPr id="25" name="Picture 24">
            <a:extLst>
              <a:ext uri="{FF2B5EF4-FFF2-40B4-BE49-F238E27FC236}">
                <a16:creationId xmlns:a16="http://schemas.microsoft.com/office/drawing/2014/main" id="{357F02B6-5099-4A56-9979-00EB6C168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0766" y="2707174"/>
            <a:ext cx="177573" cy="226173"/>
          </a:xfrm>
          <a:prstGeom prst="rect">
            <a:avLst/>
          </a:prstGeom>
        </p:spPr>
      </p:pic>
      <p:pic>
        <p:nvPicPr>
          <p:cNvPr id="27" name="Picture 26">
            <a:extLst>
              <a:ext uri="{FF2B5EF4-FFF2-40B4-BE49-F238E27FC236}">
                <a16:creationId xmlns:a16="http://schemas.microsoft.com/office/drawing/2014/main" id="{F9D0644D-E2EC-41A5-A45C-F753959E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0766" y="3420649"/>
            <a:ext cx="314373" cy="327375"/>
          </a:xfrm>
          <a:prstGeom prst="rect">
            <a:avLst/>
          </a:prstGeom>
        </p:spPr>
      </p:pic>
      <p:sp>
        <p:nvSpPr>
          <p:cNvPr id="14" name="Rectangle 13">
            <a:extLst>
              <a:ext uri="{FF2B5EF4-FFF2-40B4-BE49-F238E27FC236}">
                <a16:creationId xmlns:a16="http://schemas.microsoft.com/office/drawing/2014/main" id="{553F345C-7234-42E2-8D2E-C88D8376C6C2}"/>
              </a:ext>
            </a:extLst>
          </p:cNvPr>
          <p:cNvSpPr/>
          <p:nvPr/>
        </p:nvSpPr>
        <p:spPr>
          <a:xfrm>
            <a:off x="994093" y="3999836"/>
            <a:ext cx="7156375" cy="646331"/>
          </a:xfrm>
          <a:prstGeom prst="rect">
            <a:avLst/>
          </a:prstGeom>
          <a:solidFill>
            <a:srgbClr val="6283C6"/>
          </a:solidFill>
        </p:spPr>
        <p:txBody>
          <a:bodyPr wrap="square">
            <a:spAutoFit/>
          </a:bodyPr>
          <a:lstStyle/>
          <a:p>
            <a:pPr algn="ctr"/>
            <a:r>
              <a:rPr lang="en-GB" dirty="0">
                <a:solidFill>
                  <a:schemeClr val="bg1"/>
                </a:solidFill>
              </a:rPr>
              <a:t>A hot cup of tea left in a cold place will lose heat until it is the same temperature as its surroundings.</a:t>
            </a:r>
          </a:p>
        </p:txBody>
      </p:sp>
      <p:sp>
        <p:nvSpPr>
          <p:cNvPr id="15" name="Arrow: Right 14">
            <a:hlinkClick r:id="rId5" action="ppaction://hlinksldjump"/>
            <a:extLst>
              <a:ext uri="{FF2B5EF4-FFF2-40B4-BE49-F238E27FC236}">
                <a16:creationId xmlns:a16="http://schemas.microsoft.com/office/drawing/2014/main" id="{74CE5F8F-A7FE-47FD-A480-6BAAF232888D}"/>
              </a:ext>
            </a:extLst>
          </p:cNvPr>
          <p:cNvSpPr/>
          <p:nvPr/>
        </p:nvSpPr>
        <p:spPr>
          <a:xfrm>
            <a:off x="6881579" y="4897950"/>
            <a:ext cx="1244367" cy="841248"/>
          </a:xfrm>
          <a:prstGeom prst="rightArrow">
            <a:avLst/>
          </a:prstGeom>
          <a:solidFill>
            <a:srgbClr val="2D4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70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nextCondLst>
                <p:cond evt="onClick" delay="0">
                  <p:tgtEl>
                    <p:spTgt spid="22"/>
                  </p:tgtEl>
                </p:cond>
              </p:nextCondLst>
            </p:seq>
          </p:childTnLst>
        </p:cTn>
      </p:par>
    </p:tnLst>
    <p:bldLst>
      <p:bldP spid="17" grpId="0" animBg="1"/>
      <p:bldP spid="21" grpId="0" animBg="1"/>
      <p:bldP spid="2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759E08-ED31-4DD7-81A9-5DDA68C13B22}"/>
              </a:ext>
            </a:extLst>
          </p:cNvPr>
          <p:cNvSpPr/>
          <p:nvPr/>
        </p:nvSpPr>
        <p:spPr>
          <a:xfrm>
            <a:off x="994095" y="2024129"/>
            <a:ext cx="6101297" cy="1200329"/>
          </a:xfrm>
          <a:prstGeom prst="rect">
            <a:avLst/>
          </a:prstGeom>
          <a:solidFill>
            <a:srgbClr val="A1C0DD"/>
          </a:solidFill>
        </p:spPr>
        <p:txBody>
          <a:bodyPr wrap="square">
            <a:spAutoFit/>
          </a:bodyPr>
          <a:lstStyle/>
          <a:p>
            <a:r>
              <a:rPr lang="en-GB" sz="2400" dirty="0"/>
              <a:t>A scarf is a good thermal insulator </a:t>
            </a:r>
          </a:p>
          <a:p>
            <a:r>
              <a:rPr lang="en-GB" sz="2400" dirty="0"/>
              <a:t>because it stops the heat from your </a:t>
            </a:r>
          </a:p>
          <a:p>
            <a:r>
              <a:rPr lang="en-GB" sz="2400" dirty="0"/>
              <a:t>body escaping into the cold air.</a:t>
            </a:r>
          </a:p>
        </p:txBody>
      </p:sp>
      <p:pic>
        <p:nvPicPr>
          <p:cNvPr id="3" name="Picture 2">
            <a:extLst>
              <a:ext uri="{FF2B5EF4-FFF2-40B4-BE49-F238E27FC236}">
                <a16:creationId xmlns:a16="http://schemas.microsoft.com/office/drawing/2014/main" id="{44C17A5B-D5D6-4A14-969E-A8074F2FF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131" y="1860979"/>
            <a:ext cx="3499338" cy="4548613"/>
          </a:xfrm>
          <a:prstGeom prst="rect">
            <a:avLst/>
          </a:prstGeom>
        </p:spPr>
      </p:pic>
      <p:pic>
        <p:nvPicPr>
          <p:cNvPr id="13"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7" name="Rectangle 6">
            <a:extLst>
              <a:ext uri="{FF2B5EF4-FFF2-40B4-BE49-F238E27FC236}">
                <a16:creationId xmlns:a16="http://schemas.microsoft.com/office/drawing/2014/main" id="{5A69B30E-21BC-4791-9586-B0D433F8F25D}"/>
              </a:ext>
            </a:extLst>
          </p:cNvPr>
          <p:cNvSpPr/>
          <p:nvPr/>
        </p:nvSpPr>
        <p:spPr>
          <a:xfrm>
            <a:off x="641756" y="1294934"/>
            <a:ext cx="6539219" cy="461665"/>
          </a:xfrm>
          <a:prstGeom prst="rect">
            <a:avLst/>
          </a:prstGeom>
        </p:spPr>
        <p:txBody>
          <a:bodyPr wrap="square">
            <a:spAutoFit/>
          </a:bodyPr>
          <a:lstStyle/>
          <a:p>
            <a:r>
              <a:rPr lang="en-GB" sz="2400" dirty="0"/>
              <a:t>4. Why is a scarf a good thermal insulator?</a:t>
            </a:r>
          </a:p>
        </p:txBody>
      </p:sp>
      <p:sp>
        <p:nvSpPr>
          <p:cNvPr id="15" name="Arrow: Right 14">
            <a:hlinkClick r:id="rId4" action="ppaction://hlinksldjump"/>
            <a:extLst>
              <a:ext uri="{FF2B5EF4-FFF2-40B4-BE49-F238E27FC236}">
                <a16:creationId xmlns:a16="http://schemas.microsoft.com/office/drawing/2014/main" id="{74CE5F8F-A7FE-47FD-A480-6BAAF232888D}"/>
              </a:ext>
            </a:extLst>
          </p:cNvPr>
          <p:cNvSpPr/>
          <p:nvPr/>
        </p:nvSpPr>
        <p:spPr>
          <a:xfrm>
            <a:off x="7074616" y="4897950"/>
            <a:ext cx="1244367" cy="8412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38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7" name="Rectangle 6">
            <a:extLst>
              <a:ext uri="{FF2B5EF4-FFF2-40B4-BE49-F238E27FC236}">
                <a16:creationId xmlns:a16="http://schemas.microsoft.com/office/drawing/2014/main" id="{5A69B30E-21BC-4791-9586-B0D433F8F25D}"/>
              </a:ext>
            </a:extLst>
          </p:cNvPr>
          <p:cNvSpPr/>
          <p:nvPr/>
        </p:nvSpPr>
        <p:spPr>
          <a:xfrm>
            <a:off x="641756" y="1294934"/>
            <a:ext cx="6539219" cy="830997"/>
          </a:xfrm>
          <a:prstGeom prst="rect">
            <a:avLst/>
          </a:prstGeom>
        </p:spPr>
        <p:txBody>
          <a:bodyPr wrap="square">
            <a:spAutoFit/>
          </a:bodyPr>
          <a:lstStyle/>
          <a:p>
            <a:r>
              <a:rPr lang="en-GB" sz="2400" dirty="0"/>
              <a:t>5. A wooden spoon is an example of a:</a:t>
            </a:r>
          </a:p>
          <a:p>
            <a:endParaRPr lang="en-GB" sz="2400" dirty="0"/>
          </a:p>
        </p:txBody>
      </p:sp>
      <p:sp>
        <p:nvSpPr>
          <p:cNvPr id="17" name="Rectangle 16">
            <a:extLst>
              <a:ext uri="{FF2B5EF4-FFF2-40B4-BE49-F238E27FC236}">
                <a16:creationId xmlns:a16="http://schemas.microsoft.com/office/drawing/2014/main" id="{5B1C4E3B-FF5E-4C94-8950-400A1F902C99}"/>
              </a:ext>
            </a:extLst>
          </p:cNvPr>
          <p:cNvSpPr/>
          <p:nvPr/>
        </p:nvSpPr>
        <p:spPr>
          <a:xfrm>
            <a:off x="994094" y="2586838"/>
            <a:ext cx="7156374" cy="461665"/>
          </a:xfrm>
          <a:prstGeom prst="rect">
            <a:avLst/>
          </a:prstGeom>
          <a:solidFill>
            <a:srgbClr val="A1C0DD"/>
          </a:solidFill>
        </p:spPr>
        <p:txBody>
          <a:bodyPr wrap="square">
            <a:spAutoFit/>
          </a:bodyPr>
          <a:lstStyle/>
          <a:p>
            <a:r>
              <a:rPr lang="en-GB" sz="2400" dirty="0"/>
              <a:t>a. thermal conductor</a:t>
            </a:r>
          </a:p>
        </p:txBody>
      </p:sp>
      <p:sp>
        <p:nvSpPr>
          <p:cNvPr id="22" name="Rectangle 21">
            <a:extLst>
              <a:ext uri="{FF2B5EF4-FFF2-40B4-BE49-F238E27FC236}">
                <a16:creationId xmlns:a16="http://schemas.microsoft.com/office/drawing/2014/main" id="{A11F507C-8834-4B35-9C4D-80938B8B58C3}"/>
              </a:ext>
            </a:extLst>
          </p:cNvPr>
          <p:cNvSpPr/>
          <p:nvPr/>
        </p:nvSpPr>
        <p:spPr>
          <a:xfrm>
            <a:off x="994095" y="1929597"/>
            <a:ext cx="5864276" cy="461665"/>
          </a:xfrm>
          <a:prstGeom prst="rect">
            <a:avLst/>
          </a:prstGeom>
          <a:noFill/>
        </p:spPr>
        <p:txBody>
          <a:bodyPr wrap="square">
            <a:spAutoFit/>
          </a:bodyPr>
          <a:lstStyle/>
          <a:p>
            <a:r>
              <a:rPr lang="en-GB" sz="2400" dirty="0"/>
              <a:t>Explain your answer.</a:t>
            </a:r>
          </a:p>
        </p:txBody>
      </p:sp>
      <p:pic>
        <p:nvPicPr>
          <p:cNvPr id="24" name="Picture 23">
            <a:extLst>
              <a:ext uri="{FF2B5EF4-FFF2-40B4-BE49-F238E27FC236}">
                <a16:creationId xmlns:a16="http://schemas.microsoft.com/office/drawing/2014/main" id="{27E1F7D6-58A3-4E3A-A1E8-310C442D7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6703" y="2708057"/>
            <a:ext cx="177573" cy="226173"/>
          </a:xfrm>
          <a:prstGeom prst="rect">
            <a:avLst/>
          </a:prstGeom>
        </p:spPr>
      </p:pic>
      <p:sp>
        <p:nvSpPr>
          <p:cNvPr id="29" name="Arrow: Right 28">
            <a:hlinkClick r:id="rId4" action="ppaction://hlinksldjump"/>
            <a:extLst>
              <a:ext uri="{FF2B5EF4-FFF2-40B4-BE49-F238E27FC236}">
                <a16:creationId xmlns:a16="http://schemas.microsoft.com/office/drawing/2014/main" id="{9AB98731-CC4C-4E8C-A846-A23E916CCE82}"/>
              </a:ext>
            </a:extLst>
          </p:cNvPr>
          <p:cNvSpPr/>
          <p:nvPr/>
        </p:nvSpPr>
        <p:spPr>
          <a:xfrm>
            <a:off x="6945923" y="4897950"/>
            <a:ext cx="1244367" cy="841248"/>
          </a:xfrm>
          <a:prstGeom prst="rightArrow">
            <a:avLst/>
          </a:prstGeom>
          <a:solidFill>
            <a:srgbClr val="2D4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E4EA054C-0B04-4001-8EE6-19A196206D77}"/>
              </a:ext>
            </a:extLst>
          </p:cNvPr>
          <p:cNvSpPr/>
          <p:nvPr/>
        </p:nvSpPr>
        <p:spPr>
          <a:xfrm>
            <a:off x="994095" y="3168839"/>
            <a:ext cx="7156374" cy="461665"/>
          </a:xfrm>
          <a:prstGeom prst="rect">
            <a:avLst/>
          </a:prstGeom>
          <a:solidFill>
            <a:srgbClr val="A1C0DD"/>
          </a:solidFill>
        </p:spPr>
        <p:txBody>
          <a:bodyPr wrap="square">
            <a:spAutoFit/>
          </a:bodyPr>
          <a:lstStyle/>
          <a:p>
            <a:r>
              <a:rPr lang="en-GB" sz="2400" dirty="0"/>
              <a:t>b. thermal insulator</a:t>
            </a:r>
          </a:p>
        </p:txBody>
      </p:sp>
      <p:pic>
        <p:nvPicPr>
          <p:cNvPr id="15" name="Picture 14">
            <a:extLst>
              <a:ext uri="{FF2B5EF4-FFF2-40B4-BE49-F238E27FC236}">
                <a16:creationId xmlns:a16="http://schemas.microsoft.com/office/drawing/2014/main" id="{3B20559A-1CC3-43E6-BBA0-4B12C1E4F7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9903" y="3244079"/>
            <a:ext cx="314373" cy="327375"/>
          </a:xfrm>
          <a:prstGeom prst="rect">
            <a:avLst/>
          </a:prstGeom>
        </p:spPr>
      </p:pic>
      <p:sp>
        <p:nvSpPr>
          <p:cNvPr id="19" name="Rectangle 18">
            <a:extLst>
              <a:ext uri="{FF2B5EF4-FFF2-40B4-BE49-F238E27FC236}">
                <a16:creationId xmlns:a16="http://schemas.microsoft.com/office/drawing/2014/main" id="{37B6DF8D-C952-453E-B40E-4A9A87BB7866}"/>
              </a:ext>
            </a:extLst>
          </p:cNvPr>
          <p:cNvSpPr/>
          <p:nvPr/>
        </p:nvSpPr>
        <p:spPr>
          <a:xfrm>
            <a:off x="994093" y="3630504"/>
            <a:ext cx="7156375" cy="923330"/>
          </a:xfrm>
          <a:prstGeom prst="rect">
            <a:avLst/>
          </a:prstGeom>
          <a:solidFill>
            <a:srgbClr val="6283C6"/>
          </a:solidFill>
        </p:spPr>
        <p:txBody>
          <a:bodyPr wrap="square">
            <a:spAutoFit/>
          </a:bodyPr>
          <a:lstStyle/>
          <a:p>
            <a:r>
              <a:rPr lang="en-GB" dirty="0">
                <a:solidFill>
                  <a:schemeClr val="bg1"/>
                </a:solidFill>
              </a:rPr>
              <a:t>A wooden spoon is an example of a thermal insulator.</a:t>
            </a:r>
          </a:p>
          <a:p>
            <a:r>
              <a:rPr lang="en-GB" dirty="0">
                <a:solidFill>
                  <a:schemeClr val="bg1"/>
                </a:solidFill>
              </a:rPr>
              <a:t>Wood does not allow heat to travel through it. Wooden spoons are used in cooking so that you do not burn your hand.</a:t>
            </a:r>
          </a:p>
        </p:txBody>
      </p:sp>
    </p:spTree>
    <p:extLst>
      <p:ext uri="{BB962C8B-B14F-4D97-AF65-F5344CB8AC3E}">
        <p14:creationId xmlns:p14="http://schemas.microsoft.com/office/powerpoint/2010/main" val="14165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childTnLst>
                    </p:cTn>
                  </p:par>
                </p:childTnLst>
              </p:cTn>
              <p:nextCondLst>
                <p:cond evt="onClick" delay="0">
                  <p:tgtEl>
                    <p:spTgt spid="14"/>
                  </p:tgtEl>
                </p:cond>
              </p:nextCondLst>
            </p:seq>
          </p:childTnLst>
        </p:cTn>
      </p:par>
    </p:tnLst>
    <p:bldLst>
      <p:bldP spid="17" grpId="0" animBg="1"/>
      <p:bldP spid="22" grpId="0"/>
      <p:bldP spid="29" grpId="0" animBg="1"/>
      <p:bldP spid="14"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9" name="Arrow: Right 28">
            <a:hlinkClick r:id="rId3" action="ppaction://hlinksldjump"/>
            <a:extLst>
              <a:ext uri="{FF2B5EF4-FFF2-40B4-BE49-F238E27FC236}">
                <a16:creationId xmlns:a16="http://schemas.microsoft.com/office/drawing/2014/main" id="{9AB98731-CC4C-4E8C-A846-A23E916CCE82}"/>
              </a:ext>
            </a:extLst>
          </p:cNvPr>
          <p:cNvSpPr/>
          <p:nvPr/>
        </p:nvSpPr>
        <p:spPr>
          <a:xfrm>
            <a:off x="6945923" y="4897950"/>
            <a:ext cx="1244367" cy="841248"/>
          </a:xfrm>
          <a:prstGeom prst="rightArrow">
            <a:avLst/>
          </a:prstGeom>
          <a:solidFill>
            <a:srgbClr val="2D4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45E79F0D-57F9-45B9-9C00-F520492F9FDB}"/>
              </a:ext>
            </a:extLst>
          </p:cNvPr>
          <p:cNvSpPr/>
          <p:nvPr/>
        </p:nvSpPr>
        <p:spPr>
          <a:xfrm>
            <a:off x="641756" y="1294934"/>
            <a:ext cx="6539219" cy="461665"/>
          </a:xfrm>
          <a:prstGeom prst="rect">
            <a:avLst/>
          </a:prstGeom>
        </p:spPr>
        <p:txBody>
          <a:bodyPr wrap="square">
            <a:spAutoFit/>
          </a:bodyPr>
          <a:lstStyle/>
          <a:p>
            <a:r>
              <a:rPr lang="en-GB" sz="2400" dirty="0"/>
              <a:t>6. Metals are good thermal conductors.</a:t>
            </a:r>
          </a:p>
        </p:txBody>
      </p:sp>
      <p:sp>
        <p:nvSpPr>
          <p:cNvPr id="25" name="Rectangle 24">
            <a:extLst>
              <a:ext uri="{FF2B5EF4-FFF2-40B4-BE49-F238E27FC236}">
                <a16:creationId xmlns:a16="http://schemas.microsoft.com/office/drawing/2014/main" id="{C19AB16D-6591-4CEF-ACE2-89310C1F418E}"/>
              </a:ext>
            </a:extLst>
          </p:cNvPr>
          <p:cNvSpPr/>
          <p:nvPr/>
        </p:nvSpPr>
        <p:spPr>
          <a:xfrm>
            <a:off x="994094" y="2611693"/>
            <a:ext cx="7156374" cy="461665"/>
          </a:xfrm>
          <a:prstGeom prst="rect">
            <a:avLst/>
          </a:prstGeom>
          <a:solidFill>
            <a:srgbClr val="A1C0DD"/>
          </a:solidFill>
        </p:spPr>
        <p:txBody>
          <a:bodyPr wrap="square">
            <a:spAutoFit/>
          </a:bodyPr>
          <a:lstStyle/>
          <a:p>
            <a:r>
              <a:rPr lang="en-GB" sz="2400" dirty="0"/>
              <a:t>a. False</a:t>
            </a:r>
          </a:p>
        </p:txBody>
      </p:sp>
      <p:pic>
        <p:nvPicPr>
          <p:cNvPr id="26" name="Picture 25">
            <a:extLst>
              <a:ext uri="{FF2B5EF4-FFF2-40B4-BE49-F238E27FC236}">
                <a16:creationId xmlns:a16="http://schemas.microsoft.com/office/drawing/2014/main" id="{9165ED29-0427-4C42-8C06-11D69FD62E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703" y="2732912"/>
            <a:ext cx="177573" cy="226173"/>
          </a:xfrm>
          <a:prstGeom prst="rect">
            <a:avLst/>
          </a:prstGeom>
        </p:spPr>
      </p:pic>
      <p:sp>
        <p:nvSpPr>
          <p:cNvPr id="27" name="Rectangle 26">
            <a:extLst>
              <a:ext uri="{FF2B5EF4-FFF2-40B4-BE49-F238E27FC236}">
                <a16:creationId xmlns:a16="http://schemas.microsoft.com/office/drawing/2014/main" id="{6E16A795-2B4C-4925-A2EC-DDFFBD808BC0}"/>
              </a:ext>
            </a:extLst>
          </p:cNvPr>
          <p:cNvSpPr/>
          <p:nvPr/>
        </p:nvSpPr>
        <p:spPr>
          <a:xfrm>
            <a:off x="994095" y="2036745"/>
            <a:ext cx="7156374" cy="461665"/>
          </a:xfrm>
          <a:prstGeom prst="rect">
            <a:avLst/>
          </a:prstGeom>
          <a:solidFill>
            <a:srgbClr val="A1C0DD"/>
          </a:solidFill>
        </p:spPr>
        <p:txBody>
          <a:bodyPr wrap="square">
            <a:spAutoFit/>
          </a:bodyPr>
          <a:lstStyle/>
          <a:p>
            <a:r>
              <a:rPr lang="en-GB" sz="2400" dirty="0"/>
              <a:t>b. True</a:t>
            </a:r>
          </a:p>
        </p:txBody>
      </p:sp>
      <p:pic>
        <p:nvPicPr>
          <p:cNvPr id="28" name="Picture 27">
            <a:extLst>
              <a:ext uri="{FF2B5EF4-FFF2-40B4-BE49-F238E27FC236}">
                <a16:creationId xmlns:a16="http://schemas.microsoft.com/office/drawing/2014/main" id="{291E1287-FEE9-4D4E-AF44-2726563BE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9903" y="2111985"/>
            <a:ext cx="314373" cy="327375"/>
          </a:xfrm>
          <a:prstGeom prst="rect">
            <a:avLst/>
          </a:prstGeom>
        </p:spPr>
      </p:pic>
      <p:sp>
        <p:nvSpPr>
          <p:cNvPr id="30" name="Rectangle 29">
            <a:extLst>
              <a:ext uri="{FF2B5EF4-FFF2-40B4-BE49-F238E27FC236}">
                <a16:creationId xmlns:a16="http://schemas.microsoft.com/office/drawing/2014/main" id="{FAAC1B67-7D07-463A-830C-09BA42191AF1}"/>
              </a:ext>
            </a:extLst>
          </p:cNvPr>
          <p:cNvSpPr/>
          <p:nvPr/>
        </p:nvSpPr>
        <p:spPr>
          <a:xfrm>
            <a:off x="994093" y="2497850"/>
            <a:ext cx="7156375" cy="1200329"/>
          </a:xfrm>
          <a:prstGeom prst="rect">
            <a:avLst/>
          </a:prstGeom>
          <a:solidFill>
            <a:srgbClr val="6283C6"/>
          </a:solidFill>
        </p:spPr>
        <p:txBody>
          <a:bodyPr wrap="square">
            <a:spAutoFit/>
          </a:bodyPr>
          <a:lstStyle/>
          <a:p>
            <a:r>
              <a:rPr lang="en-GB" dirty="0">
                <a:solidFill>
                  <a:schemeClr val="bg1"/>
                </a:solidFill>
              </a:rPr>
              <a:t>Metals are very good thermal conductors. We use metals such as steel and aluminium to make objects that need to heat up quickly. For example, saucepans are made of metal so that we can heat and cook food effectively.</a:t>
            </a:r>
          </a:p>
        </p:txBody>
      </p:sp>
    </p:spTree>
    <p:extLst>
      <p:ext uri="{BB962C8B-B14F-4D97-AF65-F5344CB8AC3E}">
        <p14:creationId xmlns:p14="http://schemas.microsoft.com/office/powerpoint/2010/main" val="27516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nextCondLst>
                <p:cond evt="onClick" delay="0">
                  <p:tgtEl>
                    <p:spTgt spid="25"/>
                  </p:tgtEl>
                </p:cond>
              </p:nextCondLst>
            </p:seq>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childTnLst>
                          </p:cTn>
                        </p:par>
                      </p:childTnLst>
                    </p:cTn>
                  </p:par>
                </p:childTnLst>
              </p:cTn>
              <p:nextCondLst>
                <p:cond evt="onClick" delay="0">
                  <p:tgtEl>
                    <p:spTgt spid="27"/>
                  </p:tgtEl>
                </p:cond>
              </p:nextCondLst>
            </p:seq>
          </p:childTnLst>
        </p:cTn>
      </p:par>
    </p:tnLst>
    <p:bldLst>
      <p:bldP spid="29" grpId="0" animBg="1"/>
      <p:bldP spid="25" grpId="0" animBg="1"/>
      <p:bldP spid="27"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Sassoon Infant Rg" panose="02000503030000020003" pitchFamily="50" charset="0"/>
                <a:ea typeface="Sassoon Infant Rg" panose="02000503030000020003" pitchFamily="50" charset="0"/>
              </a:rPr>
              <a:t>Design a New Lunch Box</a:t>
            </a:r>
          </a:p>
        </p:txBody>
      </p:sp>
      <p:sp>
        <p:nvSpPr>
          <p:cNvPr id="5" name="Rounded Rectangle 4"/>
          <p:cNvSpPr/>
          <p:nvPr/>
        </p:nvSpPr>
        <p:spPr>
          <a:xfrm>
            <a:off x="4567235" y="1862278"/>
            <a:ext cx="3821115" cy="3935271"/>
          </a:xfrm>
          <a:prstGeom prst="roundRect">
            <a:avLst>
              <a:gd name="adj" fmla="val 510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0617" y="2251944"/>
            <a:ext cx="3394349" cy="3155940"/>
          </a:xfrm>
          <a:prstGeom prst="rect">
            <a:avLst/>
          </a:prstGeom>
        </p:spPr>
      </p:pic>
      <p:sp>
        <p:nvSpPr>
          <p:cNvPr id="10" name="TextBox 9"/>
          <p:cNvSpPr txBox="1"/>
          <p:nvPr/>
        </p:nvSpPr>
        <p:spPr>
          <a:xfrm>
            <a:off x="755650" y="1983253"/>
            <a:ext cx="3811583" cy="3693319"/>
          </a:xfrm>
          <a:prstGeom prst="rect">
            <a:avLst/>
          </a:prstGeom>
          <a:noFill/>
        </p:spPr>
        <p:txBody>
          <a:bodyPr wrap="square" rtlCol="0">
            <a:spAutoFit/>
          </a:bodyPr>
          <a:lstStyle/>
          <a:p>
            <a:pPr algn="ctr"/>
            <a:r>
              <a:rPr lang="en-GB" dirty="0"/>
              <a:t>The Brilliant Bags Company want to make a new lunch box for children to bring their packed lunches to school in. </a:t>
            </a:r>
          </a:p>
          <a:p>
            <a:pPr algn="ctr"/>
            <a:endParaRPr lang="en-GB" dirty="0"/>
          </a:p>
          <a:p>
            <a:pPr algn="ctr"/>
            <a:r>
              <a:rPr lang="en-GB" dirty="0"/>
              <a:t>Food will be stored in the lunch box for quite a long time – probably all morning. </a:t>
            </a:r>
          </a:p>
          <a:p>
            <a:pPr algn="ctr"/>
            <a:endParaRPr lang="en-GB" dirty="0"/>
          </a:p>
          <a:p>
            <a:pPr algn="ctr"/>
            <a:r>
              <a:rPr lang="en-GB" dirty="0"/>
              <a:t>They want to make sure the lunch box keeps the children’s lunches cool and fresh, so they need to think about the best material to use to make the inner lining of the lunch box.</a:t>
            </a:r>
          </a:p>
        </p:txBody>
      </p:sp>
    </p:spTree>
    <p:extLst>
      <p:ext uri="{BB962C8B-B14F-4D97-AF65-F5344CB8AC3E}">
        <p14:creationId xmlns:p14="http://schemas.microsoft.com/office/powerpoint/2010/main" val="4089196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198" y="485773"/>
            <a:ext cx="8220075" cy="1595581"/>
          </a:xfrm>
        </p:spPr>
        <p:txBody>
          <a:bodyPr/>
          <a:lstStyle/>
          <a:p>
            <a:r>
              <a:rPr lang="en-GB" b="0" dirty="0">
                <a:latin typeface="Sassoon Infant Rg" panose="02000503030000020003" pitchFamily="50" charset="0"/>
                <a:ea typeface="Sassoon Infant Rg" panose="02000503030000020003" pitchFamily="50" charset="0"/>
              </a:rPr>
              <a:t>Design a New Lunch Box</a:t>
            </a:r>
          </a:p>
        </p:txBody>
      </p:sp>
      <p:sp>
        <p:nvSpPr>
          <p:cNvPr id="5" name="Rounded Rectangle 4"/>
          <p:cNvSpPr/>
          <p:nvPr/>
        </p:nvSpPr>
        <p:spPr>
          <a:xfrm>
            <a:off x="755650" y="1862278"/>
            <a:ext cx="3821115" cy="3935271"/>
          </a:xfrm>
          <a:prstGeom prst="roundRect">
            <a:avLst>
              <a:gd name="adj" fmla="val 510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032" y="2251944"/>
            <a:ext cx="3394349" cy="3155940"/>
          </a:xfrm>
          <a:prstGeom prst="rect">
            <a:avLst/>
          </a:prstGeom>
        </p:spPr>
      </p:pic>
      <p:sp>
        <p:nvSpPr>
          <p:cNvPr id="9" name="TextBox 8"/>
          <p:cNvSpPr txBox="1"/>
          <p:nvPr/>
        </p:nvSpPr>
        <p:spPr>
          <a:xfrm>
            <a:off x="4699820" y="1859339"/>
            <a:ext cx="3618272" cy="3139321"/>
          </a:xfrm>
          <a:prstGeom prst="rect">
            <a:avLst/>
          </a:prstGeom>
          <a:noFill/>
        </p:spPr>
        <p:txBody>
          <a:bodyPr wrap="square" rtlCol="0">
            <a:spAutoFit/>
          </a:bodyPr>
          <a:lstStyle/>
          <a:p>
            <a:pPr algn="ctr"/>
            <a:r>
              <a:rPr lang="en-GB" dirty="0"/>
              <a:t>The company want you to help them choose the best material for the inner lining of the lunch box. </a:t>
            </a:r>
          </a:p>
          <a:p>
            <a:pPr algn="ctr"/>
            <a:endParaRPr lang="en-GB" dirty="0"/>
          </a:p>
          <a:p>
            <a:pPr algn="ctr"/>
            <a:r>
              <a:rPr lang="en-GB" dirty="0"/>
              <a:t>The lining will need to stop heat getting through from the air to the cool food inside. </a:t>
            </a:r>
          </a:p>
          <a:p>
            <a:pPr algn="ctr"/>
            <a:endParaRPr lang="en-GB" dirty="0"/>
          </a:p>
          <a:p>
            <a:pPr algn="ctr"/>
            <a:r>
              <a:rPr lang="en-GB" dirty="0"/>
              <a:t>Will the lining need to be a good thermal conductor or a good thermal insulator?</a:t>
            </a:r>
          </a:p>
        </p:txBody>
      </p:sp>
      <p:sp>
        <p:nvSpPr>
          <p:cNvPr id="10" name="Rounded Rectangle 9"/>
          <p:cNvSpPr/>
          <p:nvPr/>
        </p:nvSpPr>
        <p:spPr>
          <a:xfrm>
            <a:off x="4699820" y="4998660"/>
            <a:ext cx="1740312" cy="79888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Londrina Solid" panose="02000506000000020003" pitchFamily="50" charset="0"/>
              </a:rPr>
              <a:t>Incorrect!</a:t>
            </a:r>
          </a:p>
        </p:txBody>
      </p:sp>
      <p:sp>
        <p:nvSpPr>
          <p:cNvPr id="12" name="Insulator"/>
          <p:cNvSpPr/>
          <p:nvPr/>
        </p:nvSpPr>
        <p:spPr>
          <a:xfrm>
            <a:off x="6577779" y="4998659"/>
            <a:ext cx="1740312" cy="798889"/>
          </a:xfrm>
          <a:prstGeom prst="roundRect">
            <a:avLst>
              <a:gd name="adj"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Londrina Solid" panose="02000506000000020003" pitchFamily="50" charset="0"/>
              </a:rPr>
              <a:t>Correct!</a:t>
            </a:r>
          </a:p>
        </p:txBody>
      </p:sp>
      <p:sp>
        <p:nvSpPr>
          <p:cNvPr id="13" name="conductor"/>
          <p:cNvSpPr/>
          <p:nvPr/>
        </p:nvSpPr>
        <p:spPr>
          <a:xfrm>
            <a:off x="4699820" y="4998658"/>
            <a:ext cx="1740312" cy="798889"/>
          </a:xfrm>
          <a:prstGeom prst="roundRect">
            <a:avLst>
              <a:gd name="adj" fmla="val 22335"/>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Londrina Solid" panose="02000506000000020003" pitchFamily="50" charset="0"/>
              </a:rPr>
              <a:t>Conductor</a:t>
            </a:r>
          </a:p>
        </p:txBody>
      </p:sp>
      <p:sp>
        <p:nvSpPr>
          <p:cNvPr id="14" name="Insulator"/>
          <p:cNvSpPr/>
          <p:nvPr/>
        </p:nvSpPr>
        <p:spPr>
          <a:xfrm>
            <a:off x="6577779" y="4998607"/>
            <a:ext cx="1740312" cy="798889"/>
          </a:xfrm>
          <a:prstGeom prst="roundRect">
            <a:avLst>
              <a:gd name="adj" fmla="val 22335"/>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Londrina Solid" panose="02000506000000020003" pitchFamily="50" charset="0"/>
              </a:rPr>
              <a:t>Insulator</a:t>
            </a:r>
          </a:p>
        </p:txBody>
      </p:sp>
    </p:spTree>
    <p:extLst>
      <p:ext uri="{BB962C8B-B14F-4D97-AF65-F5344CB8AC3E}">
        <p14:creationId xmlns:p14="http://schemas.microsoft.com/office/powerpoint/2010/main" val="44344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198" y="485773"/>
            <a:ext cx="8220075" cy="1595581"/>
          </a:xfrm>
        </p:spPr>
        <p:txBody>
          <a:bodyPr/>
          <a:lstStyle/>
          <a:p>
            <a:r>
              <a:rPr lang="en-GB" b="0" dirty="0">
                <a:latin typeface="Sassoon Infant Rg" panose="02000503030000020003" pitchFamily="50" charset="0"/>
                <a:ea typeface="Sassoon Infant Rg" panose="02000503030000020003" pitchFamily="50" charset="0"/>
              </a:rPr>
              <a:t>Design a New Lunch Box</a:t>
            </a:r>
          </a:p>
        </p:txBody>
      </p:sp>
      <p:sp>
        <p:nvSpPr>
          <p:cNvPr id="2" name="Rounded Rectangle 1"/>
          <p:cNvSpPr/>
          <p:nvPr/>
        </p:nvSpPr>
        <p:spPr>
          <a:xfrm>
            <a:off x="750885" y="1695449"/>
            <a:ext cx="7632700" cy="4397375"/>
          </a:xfrm>
          <a:prstGeom prst="roundRect">
            <a:avLst>
              <a:gd name="adj" fmla="val 3672"/>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You will need to find the best thermal insulator for the inner lining of the lunch box. Thermal conductors will let heat through and make the food warm up quickly. </a:t>
            </a:r>
          </a:p>
          <a:p>
            <a:pPr algn="ctr"/>
            <a:endParaRPr lang="en-GB" dirty="0"/>
          </a:p>
          <a:p>
            <a:pPr algn="ctr"/>
            <a:r>
              <a:rPr lang="en-GB" dirty="0"/>
              <a:t>Thermal insulators will stop the heat getting through and keep the food cool for longer.  You will need to set up a comparative investigation to test the different materials to see if they conduct heat or insulate from it. </a:t>
            </a:r>
          </a:p>
        </p:txBody>
      </p:sp>
      <p:sp>
        <p:nvSpPr>
          <p:cNvPr id="8" name="Rectangle 7"/>
          <p:cNvSpPr/>
          <p:nvPr/>
        </p:nvSpPr>
        <p:spPr>
          <a:xfrm>
            <a:off x="969962" y="3894136"/>
            <a:ext cx="7202488" cy="1973264"/>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4015" b="23670"/>
          <a:stretch/>
        </p:blipFill>
        <p:spPr>
          <a:xfrm>
            <a:off x="2143125" y="3886200"/>
            <a:ext cx="4705350" cy="1990725"/>
          </a:xfrm>
          <a:prstGeom prst="rect">
            <a:avLst/>
          </a:prstGeom>
        </p:spPr>
      </p:pic>
    </p:spTree>
    <p:extLst>
      <p:ext uri="{BB962C8B-B14F-4D97-AF65-F5344CB8AC3E}">
        <p14:creationId xmlns:p14="http://schemas.microsoft.com/office/powerpoint/2010/main" val="1908148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635793"/>
            <a:ext cx="8220075" cy="800102"/>
          </a:xfrm>
        </p:spPr>
        <p:txBody>
          <a:bodyPr>
            <a:noAutofit/>
          </a:bodyPr>
          <a:lstStyle/>
          <a:p>
            <a:r>
              <a:rPr lang="en-GB" b="0" dirty="0">
                <a:latin typeface="Sassoon Infant Rg" panose="02000503030000020003" pitchFamily="50" charset="0"/>
                <a:ea typeface="Sassoon Infant Rg" panose="02000503030000020003" pitchFamily="50" charset="0"/>
              </a:rPr>
              <a:t>Testing Materials</a:t>
            </a:r>
          </a:p>
        </p:txBody>
      </p:sp>
      <p:sp>
        <p:nvSpPr>
          <p:cNvPr id="2" name="Rounded Rectangle 1"/>
          <p:cNvSpPr/>
          <p:nvPr/>
        </p:nvSpPr>
        <p:spPr>
          <a:xfrm>
            <a:off x="755650" y="1485899"/>
            <a:ext cx="4025900" cy="4606925"/>
          </a:xfrm>
          <a:prstGeom prst="roundRect">
            <a:avLst>
              <a:gd name="adj" fmla="val 4318"/>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Can you test the thermal conductivity of the different materials?</a:t>
            </a:r>
          </a:p>
          <a:p>
            <a:pPr algn="ctr"/>
            <a:r>
              <a:rPr lang="en-GB" dirty="0"/>
              <a:t>You can use the following equipment:</a:t>
            </a:r>
          </a:p>
        </p:txBody>
      </p:sp>
      <p:sp>
        <p:nvSpPr>
          <p:cNvPr id="5" name="Rectangle 4"/>
          <p:cNvSpPr/>
          <p:nvPr/>
        </p:nvSpPr>
        <p:spPr>
          <a:xfrm>
            <a:off x="966692" y="2455861"/>
            <a:ext cx="3605308" cy="49688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containers</a:t>
            </a:r>
          </a:p>
        </p:txBody>
      </p:sp>
      <p:sp>
        <p:nvSpPr>
          <p:cNvPr id="8" name="Rectangle 7"/>
          <p:cNvSpPr/>
          <p:nvPr/>
        </p:nvSpPr>
        <p:spPr>
          <a:xfrm>
            <a:off x="966692" y="3052760"/>
            <a:ext cx="3602038" cy="49688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thermometers</a:t>
            </a:r>
          </a:p>
        </p:txBody>
      </p:sp>
      <p:sp>
        <p:nvSpPr>
          <p:cNvPr id="9" name="Rectangle 8"/>
          <p:cNvSpPr/>
          <p:nvPr/>
        </p:nvSpPr>
        <p:spPr>
          <a:xfrm>
            <a:off x="966692" y="3649659"/>
            <a:ext cx="3602927" cy="49688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ice cubes</a:t>
            </a:r>
          </a:p>
        </p:txBody>
      </p:sp>
      <p:sp>
        <p:nvSpPr>
          <p:cNvPr id="10" name="Rectangle 9"/>
          <p:cNvSpPr/>
          <p:nvPr/>
        </p:nvSpPr>
        <p:spPr>
          <a:xfrm>
            <a:off x="966692" y="4250533"/>
            <a:ext cx="3602038" cy="49688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rulers</a:t>
            </a:r>
          </a:p>
        </p:txBody>
      </p:sp>
      <p:sp>
        <p:nvSpPr>
          <p:cNvPr id="11" name="Rectangle 10"/>
          <p:cNvSpPr/>
          <p:nvPr/>
        </p:nvSpPr>
        <p:spPr>
          <a:xfrm>
            <a:off x="966692" y="4843457"/>
            <a:ext cx="3602927" cy="49688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stopwatches</a:t>
            </a:r>
          </a:p>
        </p:txBody>
      </p:sp>
      <p:sp>
        <p:nvSpPr>
          <p:cNvPr id="12" name="Rectangle 11"/>
          <p:cNvSpPr/>
          <p:nvPr/>
        </p:nvSpPr>
        <p:spPr>
          <a:xfrm>
            <a:off x="966692" y="5434803"/>
            <a:ext cx="3602927" cy="49688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ysClr val="windowText" lastClr="000000"/>
                </a:solidFill>
              </a:rPr>
              <a:t>different materials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34899"/>
          <a:stretch/>
        </p:blipFill>
        <p:spPr>
          <a:xfrm>
            <a:off x="3355193" y="2451888"/>
            <a:ext cx="889030" cy="50641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3490265" y="2635535"/>
            <a:ext cx="136318" cy="1371599"/>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20356" b="26979"/>
          <a:stretch/>
        </p:blipFill>
        <p:spPr>
          <a:xfrm>
            <a:off x="2670217" y="3648075"/>
            <a:ext cx="1550596" cy="50482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1734" y="4370359"/>
            <a:ext cx="1371600" cy="25723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23243" b="31605"/>
          <a:stretch/>
        </p:blipFill>
        <p:spPr>
          <a:xfrm>
            <a:off x="3351724" y="4829175"/>
            <a:ext cx="869089" cy="523875"/>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t="9398" b="29700"/>
          <a:stretch/>
        </p:blipFill>
        <p:spPr>
          <a:xfrm>
            <a:off x="3384034" y="5429250"/>
            <a:ext cx="1035158" cy="514350"/>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2891" t="8933" b="38506"/>
          <a:stretch/>
        </p:blipFill>
        <p:spPr>
          <a:xfrm>
            <a:off x="3486150" y="5438775"/>
            <a:ext cx="420774" cy="504825"/>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b="36331"/>
          <a:stretch/>
        </p:blipFill>
        <p:spPr>
          <a:xfrm>
            <a:off x="3106964" y="5516563"/>
            <a:ext cx="489519" cy="427038"/>
          </a:xfrm>
          <a:prstGeom prst="rect">
            <a:avLst/>
          </a:prstGeom>
        </p:spPr>
      </p:pic>
      <p:sp>
        <p:nvSpPr>
          <p:cNvPr id="21" name="Rounded Rectangle 20"/>
          <p:cNvSpPr/>
          <p:nvPr/>
        </p:nvSpPr>
        <p:spPr>
          <a:xfrm>
            <a:off x="4924425" y="1485899"/>
            <a:ext cx="3463925" cy="4606926"/>
          </a:xfrm>
          <a:prstGeom prst="roundRect">
            <a:avLst>
              <a:gd name="adj" fmla="val 5668"/>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t>Talk to your partner about your ideas.</a:t>
            </a:r>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8433" y="2318172"/>
            <a:ext cx="2604485" cy="3656752"/>
          </a:xfrm>
          <a:prstGeom prst="rect">
            <a:avLst/>
          </a:prstGeom>
        </p:spPr>
      </p:pic>
      <p:pic>
        <p:nvPicPr>
          <p:cNvPr id="22" name="Talking Partner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753644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61962" y="728663"/>
            <a:ext cx="8220075" cy="800102"/>
          </a:xfrm>
        </p:spPr>
        <p:txBody>
          <a:bodyPr>
            <a:noAutofit/>
          </a:bodyPr>
          <a:lstStyle/>
          <a:p>
            <a:r>
              <a:rPr lang="en-GB" b="0" dirty="0">
                <a:latin typeface="Sassoon Infant Rg" panose="02000503030000020003" pitchFamily="50" charset="0"/>
                <a:ea typeface="Sassoon Infant Rg" panose="02000503030000020003" pitchFamily="50" charset="0"/>
              </a:rPr>
              <a:t>Testing Materials</a:t>
            </a:r>
          </a:p>
        </p:txBody>
      </p:sp>
      <p:sp>
        <p:nvSpPr>
          <p:cNvPr id="3" name="Rounded Rectangle 2"/>
          <p:cNvSpPr/>
          <p:nvPr/>
        </p:nvSpPr>
        <p:spPr>
          <a:xfrm>
            <a:off x="755650" y="1628776"/>
            <a:ext cx="7632700" cy="3924299"/>
          </a:xfrm>
          <a:prstGeom prst="roundRect">
            <a:avLst>
              <a:gd name="adj" fmla="val 5314"/>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You could wrap the different materials around the containers, and then fill them with the ice cubes. </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r>
              <a:rPr lang="en-GB" dirty="0"/>
              <a:t>Any material which stops heat from the outside getting through will keep the ice cubes solid for longer. These materials are thermal insulators. </a:t>
            </a:r>
          </a:p>
        </p:txBody>
      </p:sp>
      <p:sp>
        <p:nvSpPr>
          <p:cNvPr id="5" name="Rectangle 4"/>
          <p:cNvSpPr/>
          <p:nvPr/>
        </p:nvSpPr>
        <p:spPr>
          <a:xfrm>
            <a:off x="1009650" y="2759246"/>
            <a:ext cx="5126831" cy="1595436"/>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By checking the temperature of the containers at intervals of time, you will be able to see which materials allow heat from the surroundings through easily. These materials will cause the ice to melt quicker. They are thermal conductors</a:t>
            </a:r>
          </a:p>
        </p:txBody>
      </p:sp>
      <p:sp>
        <p:nvSpPr>
          <p:cNvPr id="11" name="Rectangle 10"/>
          <p:cNvSpPr/>
          <p:nvPr/>
        </p:nvSpPr>
        <p:spPr>
          <a:xfrm>
            <a:off x="5953125" y="2759246"/>
            <a:ext cx="1143000" cy="1595436"/>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6481" y="2041868"/>
            <a:ext cx="1970088" cy="2630143"/>
          </a:xfrm>
          <a:prstGeom prst="rect">
            <a:avLst/>
          </a:prstGeom>
        </p:spPr>
      </p:pic>
    </p:spTree>
    <p:extLst>
      <p:ext uri="{BB962C8B-B14F-4D97-AF65-F5344CB8AC3E}">
        <p14:creationId xmlns:p14="http://schemas.microsoft.com/office/powerpoint/2010/main" val="340331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Twinkl Logo"/>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247648"/>
            <a:ext cx="8220075" cy="1595581"/>
          </a:xfrm>
        </p:spPr>
        <p:txBody>
          <a:bodyPr/>
          <a:lstStyle/>
          <a:p>
            <a:r>
              <a:rPr lang="en-GB" b="0" dirty="0">
                <a:latin typeface="+mn-lt"/>
              </a:rPr>
              <a:t>Identifying the Variables </a:t>
            </a:r>
          </a:p>
        </p:txBody>
      </p:sp>
      <p:sp>
        <p:nvSpPr>
          <p:cNvPr id="2" name="Rounded Rectangle 1"/>
          <p:cNvSpPr/>
          <p:nvPr/>
        </p:nvSpPr>
        <p:spPr>
          <a:xfrm>
            <a:off x="755650" y="1457325"/>
            <a:ext cx="7632700" cy="923925"/>
          </a:xfrm>
          <a:prstGeom prst="roundRect">
            <a:avLst>
              <a:gd name="adj" fmla="val 1046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setting up investigations, scientists have to consider the variables of each experiment. A variable is any factor or condition that will change or can be changed in the investigation.</a:t>
            </a:r>
          </a:p>
        </p:txBody>
      </p:sp>
      <p:sp>
        <p:nvSpPr>
          <p:cNvPr id="3" name="Rectangle 2"/>
          <p:cNvSpPr/>
          <p:nvPr/>
        </p:nvSpPr>
        <p:spPr>
          <a:xfrm>
            <a:off x="755650" y="2971800"/>
            <a:ext cx="2482850" cy="371475"/>
          </a:xfrm>
          <a:prstGeom prst="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Independent</a:t>
            </a:r>
          </a:p>
        </p:txBody>
      </p:sp>
      <p:sp>
        <p:nvSpPr>
          <p:cNvPr id="9" name="Rectangle 8"/>
          <p:cNvSpPr/>
          <p:nvPr/>
        </p:nvSpPr>
        <p:spPr>
          <a:xfrm>
            <a:off x="5905500" y="2971799"/>
            <a:ext cx="2482850" cy="371475"/>
          </a:xfrm>
          <a:prstGeom prst="rect">
            <a:avLst/>
          </a:prstGeom>
          <a:solidFill>
            <a:srgbClr val="759ED2"/>
          </a:solidFill>
          <a:ln>
            <a:solidFill>
              <a:srgbClr val="759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Controlled</a:t>
            </a:r>
          </a:p>
        </p:txBody>
      </p:sp>
      <p:sp>
        <p:nvSpPr>
          <p:cNvPr id="10" name="Rectangle 9"/>
          <p:cNvSpPr/>
          <p:nvPr/>
        </p:nvSpPr>
        <p:spPr>
          <a:xfrm>
            <a:off x="3325810" y="2971800"/>
            <a:ext cx="2482850" cy="371475"/>
          </a:xfrm>
          <a:prstGeom prst="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Dependent</a:t>
            </a:r>
          </a:p>
        </p:txBody>
      </p:sp>
      <p:sp>
        <p:nvSpPr>
          <p:cNvPr id="4" name="Rectangle 3"/>
          <p:cNvSpPr/>
          <p:nvPr/>
        </p:nvSpPr>
        <p:spPr>
          <a:xfrm>
            <a:off x="755650" y="3343274"/>
            <a:ext cx="2482850" cy="2663826"/>
          </a:xfrm>
          <a:prstGeom prst="rect">
            <a:avLst/>
          </a:prstGeom>
          <a:solidFill>
            <a:schemeClr val="bg1"/>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independent variable is the thing that the scientist purposefully changes or alters throughout the investigation.</a:t>
            </a:r>
          </a:p>
        </p:txBody>
      </p:sp>
      <p:sp>
        <p:nvSpPr>
          <p:cNvPr id="7" name="Rounded Rectangle 6"/>
          <p:cNvSpPr/>
          <p:nvPr/>
        </p:nvSpPr>
        <p:spPr>
          <a:xfrm>
            <a:off x="755650" y="2492930"/>
            <a:ext cx="7632700" cy="369332"/>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325810" y="3343275"/>
            <a:ext cx="2482850" cy="2663826"/>
          </a:xfrm>
          <a:prstGeom prst="rect">
            <a:avLst/>
          </a:prstGeom>
          <a:solidFill>
            <a:schemeClr val="bg1"/>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dependent variable is the thing that is measured or observed, and changes as a result of the changes to the independent variable.</a:t>
            </a:r>
          </a:p>
        </p:txBody>
      </p:sp>
      <p:sp>
        <p:nvSpPr>
          <p:cNvPr id="12" name="Rectangle 11"/>
          <p:cNvSpPr/>
          <p:nvPr/>
        </p:nvSpPr>
        <p:spPr>
          <a:xfrm>
            <a:off x="5905500" y="3343275"/>
            <a:ext cx="2482850" cy="2663826"/>
          </a:xfrm>
          <a:prstGeom prst="rect">
            <a:avLst/>
          </a:prstGeom>
          <a:solidFill>
            <a:schemeClr val="bg1"/>
          </a:solidFill>
          <a:ln>
            <a:solidFill>
              <a:srgbClr val="759E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All the other things in the investigation should remain the same throughout, and are called controlled variables.</a:t>
            </a:r>
          </a:p>
        </p:txBody>
      </p:sp>
      <p:sp>
        <p:nvSpPr>
          <p:cNvPr id="5" name="Rectangle 4"/>
          <p:cNvSpPr/>
          <p:nvPr/>
        </p:nvSpPr>
        <p:spPr>
          <a:xfrm>
            <a:off x="755650" y="2492930"/>
            <a:ext cx="3343799" cy="369332"/>
          </a:xfrm>
          <a:prstGeom prst="rect">
            <a:avLst/>
          </a:prstGeom>
        </p:spPr>
        <p:txBody>
          <a:bodyPr wrap="none">
            <a:spAutoFit/>
          </a:bodyPr>
          <a:lstStyle/>
          <a:p>
            <a:r>
              <a:rPr lang="en-GB" dirty="0">
                <a:solidFill>
                  <a:schemeClr val="bg1"/>
                </a:solidFill>
              </a:rPr>
              <a:t>There are three types of variables:</a:t>
            </a:r>
          </a:p>
        </p:txBody>
      </p:sp>
    </p:spTree>
    <p:extLst>
      <p:ext uri="{BB962C8B-B14F-4D97-AF65-F5344CB8AC3E}">
        <p14:creationId xmlns:p14="http://schemas.microsoft.com/office/powerpoint/2010/main" val="3788273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198" y="247648"/>
            <a:ext cx="8220075" cy="1595581"/>
          </a:xfrm>
        </p:spPr>
        <p:txBody>
          <a:bodyPr/>
          <a:lstStyle/>
          <a:p>
            <a:r>
              <a:rPr lang="en-GB" b="0" dirty="0">
                <a:latin typeface="+mn-lt"/>
              </a:rPr>
              <a:t>Identifying the Variables </a:t>
            </a:r>
          </a:p>
        </p:txBody>
      </p:sp>
      <p:sp>
        <p:nvSpPr>
          <p:cNvPr id="2" name="Rounded Rectangle 1"/>
          <p:cNvSpPr/>
          <p:nvPr/>
        </p:nvSpPr>
        <p:spPr>
          <a:xfrm>
            <a:off x="755650" y="1504950"/>
            <a:ext cx="3816350" cy="4587875"/>
          </a:xfrm>
          <a:prstGeom prst="roundRect">
            <a:avLst>
              <a:gd name="adj" fmla="val 468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t>Think about the variables for the investigation you are going to do today.</a:t>
            </a:r>
          </a:p>
          <a:p>
            <a:pPr algn="ctr"/>
            <a:r>
              <a:rPr lang="en-GB" sz="1600" dirty="0"/>
              <a:t>Talk to your partner about all the possible variables there are in this investigation into thermal conductors and insulators.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2839"/>
          <a:stretch/>
        </p:blipFill>
        <p:spPr>
          <a:xfrm>
            <a:off x="1361582" y="2918247"/>
            <a:ext cx="2604485" cy="3187278"/>
          </a:xfrm>
          <a:prstGeom prst="rect">
            <a:avLst/>
          </a:prstGeom>
        </p:spPr>
      </p:pic>
      <p:sp>
        <p:nvSpPr>
          <p:cNvPr id="3" name="Rounded Rectangular Callout 2"/>
          <p:cNvSpPr/>
          <p:nvPr/>
        </p:nvSpPr>
        <p:spPr>
          <a:xfrm>
            <a:off x="4870452" y="2020323"/>
            <a:ext cx="1093743" cy="747591"/>
          </a:xfrm>
          <a:prstGeom prst="wedgeRoundRectCallou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Londrina Solid" panose="02000506000000020003" pitchFamily="50" charset="0"/>
              </a:rPr>
              <a:t>Type of container.</a:t>
            </a:r>
          </a:p>
        </p:txBody>
      </p:sp>
      <p:sp>
        <p:nvSpPr>
          <p:cNvPr id="6" name="TextBox 5"/>
          <p:cNvSpPr txBox="1"/>
          <p:nvPr/>
        </p:nvSpPr>
        <p:spPr>
          <a:xfrm>
            <a:off x="5722787" y="1504675"/>
            <a:ext cx="1803699" cy="338554"/>
          </a:xfrm>
          <a:prstGeom prst="rect">
            <a:avLst/>
          </a:prstGeom>
          <a:noFill/>
        </p:spPr>
        <p:txBody>
          <a:bodyPr wrap="none" rtlCol="0">
            <a:spAutoFit/>
          </a:bodyPr>
          <a:lstStyle/>
          <a:p>
            <a:r>
              <a:rPr lang="en-GB" sz="1600" dirty="0"/>
              <a:t>Some ideas include:</a:t>
            </a:r>
          </a:p>
        </p:txBody>
      </p:sp>
      <p:sp>
        <p:nvSpPr>
          <p:cNvPr id="7" name="Oval Callout 6"/>
          <p:cNvSpPr/>
          <p:nvPr/>
        </p:nvSpPr>
        <p:spPr>
          <a:xfrm>
            <a:off x="6270884" y="1945156"/>
            <a:ext cx="1752770" cy="790832"/>
          </a:xfrm>
          <a:prstGeom prst="wedgeEllipse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Londrina Solid" panose="02000506000000020003" pitchFamily="50" charset="0"/>
              </a:rPr>
              <a:t>Type of thermometer.</a:t>
            </a:r>
          </a:p>
        </p:txBody>
      </p:sp>
      <p:sp>
        <p:nvSpPr>
          <p:cNvPr id="9" name="Rectangular Callout 8"/>
          <p:cNvSpPr/>
          <p:nvPr/>
        </p:nvSpPr>
        <p:spPr>
          <a:xfrm>
            <a:off x="5417323" y="2966628"/>
            <a:ext cx="1070919" cy="683741"/>
          </a:xfrm>
          <a:prstGeom prst="wedgeRectCallou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Londrina Solid" panose="02000506000000020003" pitchFamily="50" charset="0"/>
              </a:rPr>
              <a:t>Quantity of ice cubes.</a:t>
            </a:r>
          </a:p>
        </p:txBody>
      </p:sp>
      <p:sp>
        <p:nvSpPr>
          <p:cNvPr id="10" name="Rounded Rectangular Callout 9"/>
          <p:cNvSpPr/>
          <p:nvPr/>
        </p:nvSpPr>
        <p:spPr>
          <a:xfrm>
            <a:off x="6798106" y="2934702"/>
            <a:ext cx="1225548" cy="747591"/>
          </a:xfrm>
          <a:prstGeom prst="wedgeRoundRectCallou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Londrina Solid" panose="02000506000000020003" pitchFamily="50" charset="0"/>
              </a:rPr>
              <a:t>Temperature of room.</a:t>
            </a:r>
          </a:p>
        </p:txBody>
      </p:sp>
      <p:sp>
        <p:nvSpPr>
          <p:cNvPr id="11" name="Oval Callout 10"/>
          <p:cNvSpPr/>
          <p:nvPr/>
        </p:nvSpPr>
        <p:spPr>
          <a:xfrm>
            <a:off x="4870452" y="3849083"/>
            <a:ext cx="1157480" cy="790832"/>
          </a:xfrm>
          <a:prstGeom prst="wedgeEllipse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Londrina Solid" panose="02000506000000020003" pitchFamily="50" charset="0"/>
              </a:rPr>
              <a:t>Length of time.</a:t>
            </a:r>
          </a:p>
        </p:txBody>
      </p:sp>
      <p:sp>
        <p:nvSpPr>
          <p:cNvPr id="12" name="Rectangular Callout 11"/>
          <p:cNvSpPr/>
          <p:nvPr/>
        </p:nvSpPr>
        <p:spPr>
          <a:xfrm>
            <a:off x="6326384" y="3902628"/>
            <a:ext cx="1070919" cy="683741"/>
          </a:xfrm>
          <a:prstGeom prst="wedgeRectCallou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Londrina Solid" panose="02000506000000020003" pitchFamily="50" charset="0"/>
              </a:rPr>
              <a:t>Size of material.</a:t>
            </a:r>
          </a:p>
        </p:txBody>
      </p:sp>
      <p:sp>
        <p:nvSpPr>
          <p:cNvPr id="13" name="Rounded Rectangular Callout 12"/>
          <p:cNvSpPr/>
          <p:nvPr/>
        </p:nvSpPr>
        <p:spPr>
          <a:xfrm>
            <a:off x="5340008" y="4892174"/>
            <a:ext cx="1225548" cy="747591"/>
          </a:xfrm>
          <a:prstGeom prst="wedgeRoundRectCallou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Londrina Solid" panose="02000506000000020003" pitchFamily="50" charset="0"/>
              </a:rPr>
              <a:t>Size of container.</a:t>
            </a:r>
          </a:p>
        </p:txBody>
      </p:sp>
      <p:sp>
        <p:nvSpPr>
          <p:cNvPr id="14" name="Oval Callout 13"/>
          <p:cNvSpPr/>
          <p:nvPr/>
        </p:nvSpPr>
        <p:spPr>
          <a:xfrm>
            <a:off x="6879678" y="4806704"/>
            <a:ext cx="1293616" cy="882456"/>
          </a:xfrm>
          <a:prstGeom prst="wedgeEllipseCallou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Londrina Solid" panose="02000506000000020003" pitchFamily="50" charset="0"/>
              </a:rPr>
              <a:t>Type of container.</a:t>
            </a:r>
          </a:p>
        </p:txBody>
      </p:sp>
      <p:pic>
        <p:nvPicPr>
          <p:cNvPr id="15" name="Talking Partn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2470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878" y="868709"/>
            <a:ext cx="8220075" cy="675762"/>
          </a:xfrm>
        </p:spPr>
        <p:txBody>
          <a:bodyPr>
            <a:noAutofit/>
          </a:bodyPr>
          <a:lstStyle/>
          <a:p>
            <a:r>
              <a:rPr lang="en-GB" b="0" dirty="0">
                <a:latin typeface="+mn-lt"/>
              </a:rPr>
              <a:t>Investigate</a:t>
            </a:r>
          </a:p>
        </p:txBody>
      </p:sp>
      <p:sp>
        <p:nvSpPr>
          <p:cNvPr id="2" name="Rounded Rectangle 1"/>
          <p:cNvSpPr/>
          <p:nvPr/>
        </p:nvSpPr>
        <p:spPr>
          <a:xfrm>
            <a:off x="755650" y="1592992"/>
            <a:ext cx="7632700" cy="1797908"/>
          </a:xfrm>
          <a:prstGeom prst="roundRect">
            <a:avLst>
              <a:gd name="adj" fmla="val 5181"/>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Set up your investigation to find the best material for the lunch box.</a:t>
            </a:r>
          </a:p>
          <a:p>
            <a:pPr algn="ctr"/>
            <a:endParaRPr lang="en-GB" sz="1600" dirty="0">
              <a:solidFill>
                <a:schemeClr val="bg1"/>
              </a:solidFill>
            </a:endParaRPr>
          </a:p>
          <a:p>
            <a:pPr algn="ctr"/>
            <a:r>
              <a:rPr lang="en-GB" sz="1600" dirty="0">
                <a:solidFill>
                  <a:schemeClr val="bg1"/>
                </a:solidFill>
              </a:rPr>
              <a:t>Record your results on your Investigating Materials Activity Sheet.</a:t>
            </a:r>
          </a:p>
        </p:txBody>
      </p:sp>
      <p:sp>
        <p:nvSpPr>
          <p:cNvPr id="5" name="Rounded Rectangle 4"/>
          <p:cNvSpPr/>
          <p:nvPr/>
        </p:nvSpPr>
        <p:spPr>
          <a:xfrm>
            <a:off x="755650" y="3515621"/>
            <a:ext cx="7632700" cy="2452816"/>
          </a:xfrm>
          <a:prstGeom prst="roundRect">
            <a:avLst>
              <a:gd name="adj" fmla="val 5181"/>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64847">
            <a:off x="4364457" y="3721487"/>
            <a:ext cx="2791259" cy="201744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8624">
            <a:off x="1932208" y="3682967"/>
            <a:ext cx="2891150" cy="2089643"/>
          </a:xfrm>
          <a:prstGeom prst="rect">
            <a:avLst/>
          </a:prstGeom>
          <a:ln>
            <a:noFill/>
          </a:ln>
          <a:effectLst>
            <a:outerShdw blurRad="292100" dist="139700" dir="2700000" algn="tl" rotWithShape="0">
              <a:srgbClr val="333333">
                <a:alpha val="65000"/>
              </a:srgbClr>
            </a:outerShdw>
          </a:effectLst>
        </p:spPr>
      </p:pic>
      <p:pic>
        <p:nvPicPr>
          <p:cNvPr id="10" name="Group Wo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853" y="3628455"/>
            <a:ext cx="471840" cy="471840"/>
          </a:xfrm>
          <a:prstGeom prst="rect">
            <a:avLst/>
          </a:prstGeom>
        </p:spPr>
      </p:pic>
    </p:spTree>
    <p:extLst>
      <p:ext uri="{BB962C8B-B14F-4D97-AF65-F5344CB8AC3E}">
        <p14:creationId xmlns:p14="http://schemas.microsoft.com/office/powerpoint/2010/main" val="153048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rmAutofit/>
          </a:bodyPr>
          <a:lstStyle/>
          <a:p>
            <a:r>
              <a:rPr lang="en-US" altLang="en-US" dirty="0">
                <a:latin typeface="+mn-lt"/>
              </a:rPr>
              <a:t>I can investigate thermal conductors</a:t>
            </a:r>
            <a:r>
              <a:rPr lang="en-GB" altLang="en-US" dirty="0">
                <a:latin typeface="+mn-lt"/>
              </a:rPr>
              <a:t> and insulators</a:t>
            </a:r>
            <a:r>
              <a:rPr lang="en-US" altLang="en-US" dirty="0">
                <a:latin typeface="+mn-lt"/>
              </a:rPr>
              <a:t>.</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identify materials that are thermal conductors and insulators.</a:t>
            </a:r>
          </a:p>
          <a:p>
            <a:r>
              <a:rPr lang="en-US" altLang="zh-CN" dirty="0">
                <a:latin typeface="+mn-lt"/>
                <a:ea typeface="SimSun" panose="02010600030101010101" pitchFamily="2" charset="-122"/>
              </a:rPr>
              <a:t>I can explain what thermal conductors and insulators are.</a:t>
            </a:r>
          </a:p>
          <a:p>
            <a:r>
              <a:rPr lang="en-US" altLang="zh-CN" dirty="0">
                <a:latin typeface="+mn-lt"/>
                <a:ea typeface="SimSun" panose="02010600030101010101" pitchFamily="2" charset="-122"/>
              </a:rPr>
              <a:t>I can plan and carry out an investigation into thermal conductors and insulators.</a:t>
            </a:r>
          </a:p>
          <a:p>
            <a:r>
              <a:rPr lang="en-US" altLang="zh-CN" dirty="0">
                <a:latin typeface="+mn-lt"/>
                <a:ea typeface="SimSun" panose="02010600030101010101" pitchFamily="2" charset="-122"/>
              </a:rPr>
              <a:t>I can give reasons for the uses of thermal conductors and insulators.</a:t>
            </a:r>
            <a:endParaRPr lang="en-GB" dirty="0">
              <a:latin typeface="+mn-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2798804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40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rmAutofit/>
          </a:bodyPr>
          <a:lstStyle/>
          <a:p>
            <a:r>
              <a:rPr lang="en-US" altLang="en-US" dirty="0">
                <a:latin typeface="+mn-lt"/>
              </a:rPr>
              <a:t>I can investigate thermal conductors</a:t>
            </a:r>
            <a:r>
              <a:rPr lang="en-GB" altLang="en-US" dirty="0">
                <a:latin typeface="+mn-lt"/>
              </a:rPr>
              <a:t> and insulators</a:t>
            </a:r>
            <a:r>
              <a:rPr lang="en-US" altLang="en-US" dirty="0">
                <a:latin typeface="+mn-lt"/>
              </a:rPr>
              <a:t>.</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identify materials that are thermal conductors and insulators.</a:t>
            </a:r>
          </a:p>
          <a:p>
            <a:r>
              <a:rPr lang="en-US" altLang="zh-CN" dirty="0">
                <a:latin typeface="+mn-lt"/>
                <a:ea typeface="SimSun" panose="02010600030101010101" pitchFamily="2" charset="-122"/>
              </a:rPr>
              <a:t>I can explain what thermal conductors and insulators are.</a:t>
            </a:r>
          </a:p>
          <a:p>
            <a:r>
              <a:rPr lang="en-US" altLang="zh-CN" dirty="0">
                <a:latin typeface="+mn-lt"/>
                <a:ea typeface="SimSun" panose="02010600030101010101" pitchFamily="2" charset="-122"/>
              </a:rPr>
              <a:t>I can plan and carry out an investigation into thermal conductors and insulators.</a:t>
            </a:r>
          </a:p>
          <a:p>
            <a:r>
              <a:rPr lang="en-US" altLang="zh-CN" dirty="0">
                <a:latin typeface="+mn-lt"/>
                <a:ea typeface="SimSun" panose="02010600030101010101" pitchFamily="2" charset="-122"/>
              </a:rPr>
              <a:t>I can give reasons for the uses of thermal conductors and insulators.</a:t>
            </a:r>
            <a:endParaRPr lang="en-GB" dirty="0">
              <a:latin typeface="+mn-lt"/>
            </a:endParaRP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mn-lt"/>
              </a:rPr>
              <a:t>Sorting Materials</a:t>
            </a:r>
          </a:p>
        </p:txBody>
      </p:sp>
      <p:sp>
        <p:nvSpPr>
          <p:cNvPr id="2" name="Rounded Rectangle 1"/>
          <p:cNvSpPr/>
          <p:nvPr/>
        </p:nvSpPr>
        <p:spPr>
          <a:xfrm>
            <a:off x="755650" y="1781175"/>
            <a:ext cx="2720975" cy="4311650"/>
          </a:xfrm>
          <a:prstGeom prst="roundRect">
            <a:avLst>
              <a:gd name="adj" fmla="val 510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Mason has sorted these materials into two groups.</a:t>
            </a:r>
          </a:p>
        </p:txBody>
      </p:sp>
      <p:sp>
        <p:nvSpPr>
          <p:cNvPr id="5" name="Rounded Rectangle 4"/>
          <p:cNvSpPr/>
          <p:nvPr/>
        </p:nvSpPr>
        <p:spPr>
          <a:xfrm>
            <a:off x="3590926" y="1781175"/>
            <a:ext cx="4797424" cy="2105025"/>
          </a:xfrm>
          <a:prstGeom prst="roundRect">
            <a:avLst>
              <a:gd name="adj" fmla="val 5105"/>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3590927" y="3987800"/>
            <a:ext cx="4797424" cy="2105025"/>
          </a:xfrm>
          <a:prstGeom prst="roundRect">
            <a:avLst>
              <a:gd name="adj" fmla="val 5105"/>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600" y="2990697"/>
            <a:ext cx="1125761" cy="7721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424" y="2005355"/>
            <a:ext cx="1902389" cy="106134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472" y="2688038"/>
            <a:ext cx="1455991" cy="96051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5711" y="2086416"/>
            <a:ext cx="1640391" cy="16763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3816" y="4259444"/>
            <a:ext cx="1219831" cy="169508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8424" y="4793603"/>
            <a:ext cx="527039" cy="114187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3549" y="4793604"/>
            <a:ext cx="2046743" cy="114187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6172" y="4172680"/>
            <a:ext cx="743305" cy="1018447"/>
          </a:xfrm>
          <a:prstGeom prst="rect">
            <a:avLst/>
          </a:prstGeom>
        </p:spPr>
      </p:pic>
      <p:cxnSp>
        <p:nvCxnSpPr>
          <p:cNvPr id="16" name="Straight Arrow Connector 15"/>
          <p:cNvCxnSpPr/>
          <p:nvPr/>
        </p:nvCxnSpPr>
        <p:spPr>
          <a:xfrm>
            <a:off x="7248525" y="4572000"/>
            <a:ext cx="466725" cy="333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96130" y="4259444"/>
            <a:ext cx="1104790" cy="338554"/>
          </a:xfrm>
          <a:prstGeom prst="rect">
            <a:avLst/>
          </a:prstGeom>
          <a:noFill/>
        </p:spPr>
        <p:txBody>
          <a:bodyPr wrap="none" rtlCol="0">
            <a:spAutoFit/>
          </a:bodyPr>
          <a:lstStyle/>
          <a:p>
            <a:r>
              <a:rPr lang="en-GB" sz="1600" dirty="0"/>
              <a:t>pan handle</a:t>
            </a:r>
          </a:p>
        </p:txBody>
      </p:sp>
      <p:sp>
        <p:nvSpPr>
          <p:cNvPr id="18" name="TextBox 17"/>
          <p:cNvSpPr txBox="1"/>
          <p:nvPr/>
        </p:nvSpPr>
        <p:spPr>
          <a:xfrm>
            <a:off x="5816417" y="2196566"/>
            <a:ext cx="492443" cy="338554"/>
          </a:xfrm>
          <a:prstGeom prst="rect">
            <a:avLst/>
          </a:prstGeom>
          <a:noFill/>
        </p:spPr>
        <p:txBody>
          <a:bodyPr wrap="none" rtlCol="0">
            <a:spAutoFit/>
          </a:bodyPr>
          <a:lstStyle/>
          <a:p>
            <a:r>
              <a:rPr lang="en-GB" sz="1600" dirty="0"/>
              <a:t>pan</a:t>
            </a:r>
          </a:p>
        </p:txBody>
      </p:sp>
      <p:cxnSp>
        <p:nvCxnSpPr>
          <p:cNvPr id="20" name="Straight Arrow Connector 19"/>
          <p:cNvCxnSpPr/>
          <p:nvPr/>
        </p:nvCxnSpPr>
        <p:spPr>
          <a:xfrm flipH="1">
            <a:off x="5351943" y="2400261"/>
            <a:ext cx="511171" cy="18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7739" y="2596269"/>
            <a:ext cx="2300961" cy="3326350"/>
          </a:xfrm>
          <a:prstGeom prst="rect">
            <a:avLst/>
          </a:prstGeom>
        </p:spPr>
      </p:pic>
      <p:pic>
        <p:nvPicPr>
          <p:cNvPr id="19" name="Talking Partner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mn-lt"/>
              </a:rPr>
              <a:t>Sorting Materials</a:t>
            </a:r>
          </a:p>
        </p:txBody>
      </p:sp>
      <p:sp>
        <p:nvSpPr>
          <p:cNvPr id="2" name="Rounded Rectangle 1"/>
          <p:cNvSpPr/>
          <p:nvPr/>
        </p:nvSpPr>
        <p:spPr>
          <a:xfrm>
            <a:off x="755650" y="1781175"/>
            <a:ext cx="2720975" cy="4311650"/>
          </a:xfrm>
          <a:prstGeom prst="roundRect">
            <a:avLst>
              <a:gd name="adj" fmla="val 510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Can you identify the two groups that he has sorted them into?</a:t>
            </a:r>
          </a:p>
        </p:txBody>
      </p:sp>
      <p:sp>
        <p:nvSpPr>
          <p:cNvPr id="5" name="Rounded Rectangle 4"/>
          <p:cNvSpPr/>
          <p:nvPr/>
        </p:nvSpPr>
        <p:spPr>
          <a:xfrm>
            <a:off x="3590926" y="1781175"/>
            <a:ext cx="4797424" cy="2105025"/>
          </a:xfrm>
          <a:prstGeom prst="roundRect">
            <a:avLst>
              <a:gd name="adj" fmla="val 5105"/>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3590927" y="3987800"/>
            <a:ext cx="4797424" cy="2105025"/>
          </a:xfrm>
          <a:prstGeom prst="roundRect">
            <a:avLst>
              <a:gd name="adj" fmla="val 5105"/>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600" y="2990697"/>
            <a:ext cx="1125761" cy="7721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424" y="2005355"/>
            <a:ext cx="1902389" cy="106134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472" y="2688038"/>
            <a:ext cx="1455991" cy="96051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5711" y="2086416"/>
            <a:ext cx="1640391" cy="16763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3816" y="4259444"/>
            <a:ext cx="1219831" cy="169508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8424" y="4793603"/>
            <a:ext cx="527039" cy="114187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3549" y="4793604"/>
            <a:ext cx="2046743" cy="114187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6172" y="4172680"/>
            <a:ext cx="743305" cy="1018447"/>
          </a:xfrm>
          <a:prstGeom prst="rect">
            <a:avLst/>
          </a:prstGeom>
        </p:spPr>
      </p:pic>
      <p:cxnSp>
        <p:nvCxnSpPr>
          <p:cNvPr id="16" name="Straight Arrow Connector 15"/>
          <p:cNvCxnSpPr/>
          <p:nvPr/>
        </p:nvCxnSpPr>
        <p:spPr>
          <a:xfrm>
            <a:off x="7248525" y="4572000"/>
            <a:ext cx="466725" cy="333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96130" y="4259444"/>
            <a:ext cx="1104790" cy="338554"/>
          </a:xfrm>
          <a:prstGeom prst="rect">
            <a:avLst/>
          </a:prstGeom>
          <a:noFill/>
        </p:spPr>
        <p:txBody>
          <a:bodyPr wrap="none" rtlCol="0">
            <a:spAutoFit/>
          </a:bodyPr>
          <a:lstStyle/>
          <a:p>
            <a:r>
              <a:rPr lang="en-GB" sz="1600" dirty="0"/>
              <a:t>pan handle</a:t>
            </a:r>
          </a:p>
        </p:txBody>
      </p:sp>
      <p:sp>
        <p:nvSpPr>
          <p:cNvPr id="18" name="TextBox 17"/>
          <p:cNvSpPr txBox="1"/>
          <p:nvPr/>
        </p:nvSpPr>
        <p:spPr>
          <a:xfrm>
            <a:off x="5816417" y="2196566"/>
            <a:ext cx="492443" cy="338554"/>
          </a:xfrm>
          <a:prstGeom prst="rect">
            <a:avLst/>
          </a:prstGeom>
          <a:noFill/>
        </p:spPr>
        <p:txBody>
          <a:bodyPr wrap="none" rtlCol="0">
            <a:spAutoFit/>
          </a:bodyPr>
          <a:lstStyle/>
          <a:p>
            <a:r>
              <a:rPr lang="en-GB" sz="1600" dirty="0"/>
              <a:t>pan</a:t>
            </a:r>
          </a:p>
        </p:txBody>
      </p:sp>
      <p:cxnSp>
        <p:nvCxnSpPr>
          <p:cNvPr id="20" name="Straight Arrow Connector 19"/>
          <p:cNvCxnSpPr/>
          <p:nvPr/>
        </p:nvCxnSpPr>
        <p:spPr>
          <a:xfrm flipH="1">
            <a:off x="5351943" y="2400261"/>
            <a:ext cx="511171" cy="18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9639" y="2720094"/>
            <a:ext cx="2300961" cy="3326350"/>
          </a:xfrm>
          <a:prstGeom prst="rect">
            <a:avLst/>
          </a:prstGeom>
        </p:spPr>
      </p:pic>
      <p:pic>
        <p:nvPicPr>
          <p:cNvPr id="19" name="Talking Partner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3050979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4600" y="1781175"/>
            <a:ext cx="5873751" cy="619086"/>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solidFill>
                  <a:sysClr val="windowText" lastClr="000000"/>
                </a:solidFill>
              </a:rPr>
              <a:t>Mason has sorted the materials into thermal conductors and insulators.</a:t>
            </a:r>
          </a:p>
        </p:txBody>
      </p:sp>
      <p:sp>
        <p:nvSpPr>
          <p:cNvPr id="6" name="Title 5"/>
          <p:cNvSpPr>
            <a:spLocks noGrp="1"/>
          </p:cNvSpPr>
          <p:nvPr>
            <p:ph type="title"/>
          </p:nvPr>
        </p:nvSpPr>
        <p:spPr/>
        <p:txBody>
          <a:bodyPr/>
          <a:lstStyle/>
          <a:p>
            <a:r>
              <a:rPr lang="en-GB" b="0" dirty="0">
                <a:latin typeface="+mn-lt"/>
              </a:rPr>
              <a:t>Sorting Materials</a:t>
            </a:r>
          </a:p>
        </p:txBody>
      </p:sp>
      <p:sp>
        <p:nvSpPr>
          <p:cNvPr id="2" name="Rounded Rectangle 1"/>
          <p:cNvSpPr/>
          <p:nvPr/>
        </p:nvSpPr>
        <p:spPr>
          <a:xfrm>
            <a:off x="755651" y="1781175"/>
            <a:ext cx="2216150" cy="619086"/>
          </a:xfrm>
          <a:prstGeom prst="roundRect">
            <a:avLst>
              <a:gd name="adj" fmla="val 5105"/>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Did you figure it out?   </a:t>
            </a:r>
          </a:p>
        </p:txBody>
      </p:sp>
      <p:sp>
        <p:nvSpPr>
          <p:cNvPr id="5" name="Rounded Rectangle 4"/>
          <p:cNvSpPr/>
          <p:nvPr/>
        </p:nvSpPr>
        <p:spPr>
          <a:xfrm>
            <a:off x="755650" y="2524126"/>
            <a:ext cx="3759864" cy="3568699"/>
          </a:xfrm>
          <a:prstGeom prst="roundRect">
            <a:avLst>
              <a:gd name="adj" fmla="val 5105"/>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Thermal Conductors</a:t>
            </a:r>
          </a:p>
        </p:txBody>
      </p:sp>
      <p:sp>
        <p:nvSpPr>
          <p:cNvPr id="8" name="Rounded Rectangle 7"/>
          <p:cNvSpPr/>
          <p:nvPr/>
        </p:nvSpPr>
        <p:spPr>
          <a:xfrm>
            <a:off x="4648199" y="2524126"/>
            <a:ext cx="3740151" cy="3568700"/>
          </a:xfrm>
          <a:prstGeom prst="roundRect">
            <a:avLst>
              <a:gd name="adj" fmla="val 5105"/>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Thermal Insulators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8733" y="3376756"/>
            <a:ext cx="1125761" cy="7721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785" y="3349743"/>
            <a:ext cx="1902389" cy="106134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12" y="4983137"/>
            <a:ext cx="1455991" cy="96051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2174" y="4308475"/>
            <a:ext cx="1640391" cy="16763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309" y="2996192"/>
            <a:ext cx="1219831" cy="169508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0935" y="3047534"/>
            <a:ext cx="744315" cy="161262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3549" y="4793604"/>
            <a:ext cx="2046743" cy="114187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4046" y="4894663"/>
            <a:ext cx="743305" cy="1018447"/>
          </a:xfrm>
          <a:prstGeom prst="rect">
            <a:avLst/>
          </a:prstGeom>
        </p:spPr>
      </p:pic>
      <p:cxnSp>
        <p:nvCxnSpPr>
          <p:cNvPr id="16" name="Straight Arrow Connector 15"/>
          <p:cNvCxnSpPr/>
          <p:nvPr/>
        </p:nvCxnSpPr>
        <p:spPr>
          <a:xfrm>
            <a:off x="7156919" y="4894663"/>
            <a:ext cx="558331" cy="10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11558" y="4725386"/>
            <a:ext cx="1104790" cy="338554"/>
          </a:xfrm>
          <a:prstGeom prst="rect">
            <a:avLst/>
          </a:prstGeom>
          <a:noFill/>
        </p:spPr>
        <p:txBody>
          <a:bodyPr wrap="none" rtlCol="0">
            <a:spAutoFit/>
          </a:bodyPr>
          <a:lstStyle/>
          <a:p>
            <a:r>
              <a:rPr lang="en-GB" sz="1600" dirty="0"/>
              <a:t>pan handle</a:t>
            </a:r>
          </a:p>
        </p:txBody>
      </p:sp>
      <p:sp>
        <p:nvSpPr>
          <p:cNvPr id="18" name="TextBox 17"/>
          <p:cNvSpPr txBox="1"/>
          <p:nvPr/>
        </p:nvSpPr>
        <p:spPr>
          <a:xfrm>
            <a:off x="1142727" y="4679974"/>
            <a:ext cx="492443" cy="338554"/>
          </a:xfrm>
          <a:prstGeom prst="rect">
            <a:avLst/>
          </a:prstGeom>
          <a:noFill/>
        </p:spPr>
        <p:txBody>
          <a:bodyPr wrap="none" rtlCol="0">
            <a:spAutoFit/>
          </a:bodyPr>
          <a:lstStyle/>
          <a:p>
            <a:r>
              <a:rPr lang="en-GB" sz="1600" dirty="0"/>
              <a:t>pan</a:t>
            </a:r>
          </a:p>
        </p:txBody>
      </p:sp>
      <p:cxnSp>
        <p:nvCxnSpPr>
          <p:cNvPr id="20" name="Straight Arrow Connector 19"/>
          <p:cNvCxnSpPr/>
          <p:nvPr/>
        </p:nvCxnSpPr>
        <p:spPr>
          <a:xfrm flipV="1">
            <a:off x="1381594" y="4476565"/>
            <a:ext cx="14710" cy="248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Talking Partne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105069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ppt_x</p:attrName>
                                        </p:attrNameLst>
                                      </p:cBhvr>
                                      <p:tavLst>
                                        <p:tav tm="0">
                                          <p:val>
                                            <p:strVal val="#ppt_x-#ppt_w/2"/>
                                          </p:val>
                                        </p:tav>
                                        <p:tav tm="100000">
                                          <p:val>
                                            <p:strVal val="#ppt_x"/>
                                          </p:val>
                                        </p:tav>
                                      </p:tavLst>
                                    </p:anim>
                                    <p:anim calcmode="lin" valueType="num">
                                      <p:cBhvr>
                                        <p:cTn id="8" dur="750" fill="hold"/>
                                        <p:tgtEl>
                                          <p:spTgt spid="7"/>
                                        </p:tgtEl>
                                        <p:attrNameLst>
                                          <p:attrName>ppt_y</p:attrName>
                                        </p:attrNameLst>
                                      </p:cBhvr>
                                      <p:tavLst>
                                        <p:tav tm="0">
                                          <p:val>
                                            <p:strVal val="#ppt_y"/>
                                          </p:val>
                                        </p:tav>
                                        <p:tav tm="100000">
                                          <p:val>
                                            <p:strVal val="#ppt_y"/>
                                          </p:val>
                                        </p:tav>
                                      </p:tavLst>
                                    </p:anim>
                                    <p:anim calcmode="lin" valueType="num">
                                      <p:cBhvr>
                                        <p:cTn id="9" dur="750" fill="hold"/>
                                        <p:tgtEl>
                                          <p:spTgt spid="7"/>
                                        </p:tgtEl>
                                        <p:attrNameLst>
                                          <p:attrName>ppt_w</p:attrName>
                                        </p:attrNameLst>
                                      </p:cBhvr>
                                      <p:tavLst>
                                        <p:tav tm="0">
                                          <p:val>
                                            <p:fltVal val="0"/>
                                          </p:val>
                                        </p:tav>
                                        <p:tav tm="100000">
                                          <p:val>
                                            <p:strVal val="#ppt_w"/>
                                          </p:val>
                                        </p:tav>
                                      </p:tavLst>
                                    </p:anim>
                                    <p:anim calcmode="lin" valueType="num">
                                      <p:cBhvr>
                                        <p:cTn id="10" dur="75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1962" y="628628"/>
            <a:ext cx="8220075" cy="704852"/>
          </a:xfrm>
        </p:spPr>
        <p:txBody>
          <a:bodyPr>
            <a:noAutofit/>
          </a:bodyPr>
          <a:lstStyle/>
          <a:p>
            <a:r>
              <a:rPr lang="en-GB" b="0" dirty="0">
                <a:latin typeface="Sassoon Infant Rg" panose="02000503030000020003" pitchFamily="50" charset="0"/>
                <a:ea typeface="Sassoon Infant Rg" panose="02000503030000020003" pitchFamily="50" charset="0"/>
              </a:rPr>
              <a:t>Thermal Conductors and Insulators</a:t>
            </a:r>
          </a:p>
        </p:txBody>
      </p:sp>
      <p:sp>
        <p:nvSpPr>
          <p:cNvPr id="4" name="Rounded Rectangle 3"/>
          <p:cNvSpPr/>
          <p:nvPr/>
        </p:nvSpPr>
        <p:spPr>
          <a:xfrm>
            <a:off x="755650" y="1682751"/>
            <a:ext cx="3759864" cy="3568699"/>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t>Heat can travel easily through thermal conductors.</a:t>
            </a:r>
          </a:p>
          <a:p>
            <a:endParaRPr lang="en-GB" sz="1600" dirty="0"/>
          </a:p>
          <a:p>
            <a:r>
              <a:rPr lang="en-GB" sz="1600" dirty="0"/>
              <a:t>Metals are good thermal conductors, as they allow heat to move through them.</a:t>
            </a:r>
          </a:p>
          <a:p>
            <a:endParaRPr lang="en-GB" sz="1600" dirty="0"/>
          </a:p>
          <a:p>
            <a:r>
              <a:rPr lang="en-GB" sz="1600" dirty="0"/>
              <a:t>Thermal conductors are used to make items that need heat to travel through them, like a pan or a radiator.</a:t>
            </a:r>
          </a:p>
        </p:txBody>
      </p:sp>
      <p:sp>
        <p:nvSpPr>
          <p:cNvPr id="8" name="Rounded Rectangle 7"/>
          <p:cNvSpPr/>
          <p:nvPr/>
        </p:nvSpPr>
        <p:spPr>
          <a:xfrm>
            <a:off x="4648199" y="1682750"/>
            <a:ext cx="3740151" cy="3568700"/>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t>Thermal insulators do not let heat travel through them easily. </a:t>
            </a:r>
          </a:p>
          <a:p>
            <a:endParaRPr lang="en-GB" sz="1600" dirty="0"/>
          </a:p>
          <a:p>
            <a:r>
              <a:rPr lang="en-GB" sz="1600" dirty="0"/>
              <a:t>Some fabrics, wood and plastics are good thermal insulators.</a:t>
            </a:r>
          </a:p>
          <a:p>
            <a:endParaRPr lang="en-GB" sz="1600" dirty="0"/>
          </a:p>
          <a:p>
            <a:r>
              <a:rPr lang="en-GB" sz="1600" dirty="0"/>
              <a:t>Thermal insulators can keep heat out or in. For example, a vacuum flask stops heat from the air travelling through to the food or drink inside, keeping it cool. A coat stops the heat from your body travelling through to the air outside, keeping you warm.</a:t>
            </a:r>
          </a:p>
        </p:txBody>
      </p:sp>
      <p:sp>
        <p:nvSpPr>
          <p:cNvPr id="9" name="Rounded Rectangle 8"/>
          <p:cNvSpPr/>
          <p:nvPr/>
        </p:nvSpPr>
        <p:spPr>
          <a:xfrm>
            <a:off x="755650" y="1352549"/>
            <a:ext cx="2216150" cy="320675"/>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Thermal Conductors</a:t>
            </a:r>
          </a:p>
        </p:txBody>
      </p:sp>
      <p:sp>
        <p:nvSpPr>
          <p:cNvPr id="10" name="Rounded Rectangle 9"/>
          <p:cNvSpPr/>
          <p:nvPr/>
        </p:nvSpPr>
        <p:spPr>
          <a:xfrm>
            <a:off x="4648199" y="1352549"/>
            <a:ext cx="2216150" cy="320676"/>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Thermal Insulators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707" y="4040181"/>
            <a:ext cx="1812593" cy="1011244"/>
          </a:xfrm>
          <a:prstGeom prst="rect">
            <a:avLst/>
          </a:prstGeom>
        </p:spPr>
      </p:pic>
      <p:sp>
        <p:nvSpPr>
          <p:cNvPr id="11" name="Rectangle 10"/>
          <p:cNvSpPr/>
          <p:nvPr/>
        </p:nvSpPr>
        <p:spPr>
          <a:xfrm>
            <a:off x="2905125" y="5340389"/>
            <a:ext cx="5483225" cy="619086"/>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Heat always travels from a warmer area to a cooler one.</a:t>
            </a:r>
          </a:p>
        </p:txBody>
      </p:sp>
      <p:sp>
        <p:nvSpPr>
          <p:cNvPr id="12" name="Rectangle 11"/>
          <p:cNvSpPr/>
          <p:nvPr/>
        </p:nvSpPr>
        <p:spPr>
          <a:xfrm>
            <a:off x="755650" y="5340389"/>
            <a:ext cx="2216150" cy="619086"/>
          </a:xfrm>
          <a:prstGeom prst="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Londrina Solid" panose="02000506000000020003" pitchFamily="50" charset="0"/>
              </a:rPr>
              <a:t>Did you know?</a:t>
            </a:r>
          </a:p>
        </p:txBody>
      </p:sp>
    </p:spTree>
    <p:extLst>
      <p:ext uri="{BB962C8B-B14F-4D97-AF65-F5344CB8AC3E}">
        <p14:creationId xmlns:p14="http://schemas.microsoft.com/office/powerpoint/2010/main" val="36016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61962" y="829247"/>
            <a:ext cx="8220075" cy="704852"/>
          </a:xfrm>
        </p:spPr>
        <p:txBody>
          <a:bodyPr>
            <a:noAutofit/>
          </a:bodyPr>
          <a:lstStyle/>
          <a:p>
            <a:pPr algn="ctr"/>
            <a:r>
              <a:rPr lang="en-GB" b="0" dirty="0">
                <a:latin typeface="Sassoon Infant Rg" panose="02000503030000020003" pitchFamily="50" charset="0"/>
                <a:ea typeface="Sassoon Infant Rg" panose="02000503030000020003" pitchFamily="50" charset="0"/>
              </a:rPr>
              <a:t>Thermal Conductors and </a:t>
            </a:r>
            <a:br>
              <a:rPr lang="en-GB" b="0" dirty="0">
                <a:latin typeface="Sassoon Infant Rg" panose="02000503030000020003" pitchFamily="50" charset="0"/>
                <a:ea typeface="Sassoon Infant Rg" panose="02000503030000020003" pitchFamily="50" charset="0"/>
              </a:rPr>
            </a:br>
            <a:r>
              <a:rPr lang="en-GB" b="0" dirty="0">
                <a:latin typeface="Sassoon Infant Rg" panose="02000503030000020003" pitchFamily="50" charset="0"/>
                <a:ea typeface="Sassoon Infant Rg" panose="02000503030000020003" pitchFamily="50" charset="0"/>
              </a:rPr>
              <a:t>Insulators</a:t>
            </a:r>
          </a:p>
        </p:txBody>
      </p:sp>
      <p:sp>
        <p:nvSpPr>
          <p:cNvPr id="5" name="Rectangle 4"/>
          <p:cNvSpPr/>
          <p:nvPr/>
        </p:nvSpPr>
        <p:spPr>
          <a:xfrm>
            <a:off x="3409950" y="1710309"/>
            <a:ext cx="4978400" cy="1377950"/>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8" name="Rectangle 7"/>
          <p:cNvSpPr/>
          <p:nvPr/>
        </p:nvSpPr>
        <p:spPr>
          <a:xfrm>
            <a:off x="3409950" y="3210494"/>
            <a:ext cx="4978400" cy="1377950"/>
          </a:xfrm>
          <a:prstGeom prst="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9" name="Rectangle 8"/>
          <p:cNvSpPr/>
          <p:nvPr/>
        </p:nvSpPr>
        <p:spPr>
          <a:xfrm>
            <a:off x="3409950" y="4710679"/>
            <a:ext cx="4978400" cy="1377950"/>
          </a:xfrm>
          <a:prstGeom prst="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10" name="Rounded Rectangle 9"/>
          <p:cNvSpPr/>
          <p:nvPr/>
        </p:nvSpPr>
        <p:spPr>
          <a:xfrm>
            <a:off x="755650" y="1710309"/>
            <a:ext cx="2549525" cy="4378320"/>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dirty="0">
              <a:solidFill>
                <a:schemeClr val="tx1"/>
              </a:solidFill>
            </a:endParaRPr>
          </a:p>
          <a:p>
            <a:pPr algn="ctr"/>
            <a:r>
              <a:rPr lang="en-GB" dirty="0">
                <a:solidFill>
                  <a:schemeClr val="bg1"/>
                </a:solidFill>
              </a:rPr>
              <a:t>Try this quiz to test your understanding of thermal conductors and insulators.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819" b="70519"/>
          <a:stretch/>
        </p:blipFill>
        <p:spPr>
          <a:xfrm>
            <a:off x="3762375" y="1710309"/>
            <a:ext cx="3427677" cy="138589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2592" b="59705"/>
          <a:stretch/>
        </p:blipFill>
        <p:spPr>
          <a:xfrm>
            <a:off x="4544765" y="3210494"/>
            <a:ext cx="3600001" cy="138589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3305" b="26469"/>
          <a:stretch/>
        </p:blipFill>
        <p:spPr>
          <a:xfrm>
            <a:off x="3762375" y="4710685"/>
            <a:ext cx="4138808" cy="1390650"/>
          </a:xfrm>
          <a:prstGeom prst="rect">
            <a:avLst/>
          </a:prstGeom>
        </p:spPr>
      </p:pic>
      <p:sp>
        <p:nvSpPr>
          <p:cNvPr id="14" name="TextBox 13"/>
          <p:cNvSpPr txBox="1"/>
          <p:nvPr/>
        </p:nvSpPr>
        <p:spPr>
          <a:xfrm>
            <a:off x="1357311" y="4772594"/>
            <a:ext cx="1346200" cy="830997"/>
          </a:xfrm>
          <a:prstGeom prst="rect">
            <a:avLst/>
          </a:prstGeom>
          <a:noFill/>
        </p:spPr>
        <p:txBody>
          <a:bodyPr wrap="square" rtlCol="0">
            <a:spAutoFit/>
          </a:bodyPr>
          <a:lstStyle/>
          <a:p>
            <a:pPr algn="ctr"/>
            <a:r>
              <a:rPr lang="en-GB" sz="1600" dirty="0">
                <a:solidFill>
                  <a:schemeClr val="bg1"/>
                </a:solidFill>
              </a:rPr>
              <a:t>Click the play button to begin!</a:t>
            </a:r>
          </a:p>
        </p:txBody>
      </p:sp>
      <p:pic>
        <p:nvPicPr>
          <p:cNvPr id="20" name="Picture 1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421" y="3328306"/>
            <a:ext cx="1261981" cy="1268078"/>
          </a:xfrm>
          <a:prstGeom prst="rect">
            <a:avLst/>
          </a:prstGeom>
        </p:spPr>
      </p:pic>
      <p:pic>
        <p:nvPicPr>
          <p:cNvPr id="13" name="Pair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2722675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7" name="Rectangle 6">
            <a:extLst>
              <a:ext uri="{FF2B5EF4-FFF2-40B4-BE49-F238E27FC236}">
                <a16:creationId xmlns:a16="http://schemas.microsoft.com/office/drawing/2014/main" id="{5A69B30E-21BC-4791-9586-B0D433F8F25D}"/>
              </a:ext>
            </a:extLst>
          </p:cNvPr>
          <p:cNvSpPr/>
          <p:nvPr/>
        </p:nvSpPr>
        <p:spPr>
          <a:xfrm>
            <a:off x="641756" y="1294934"/>
            <a:ext cx="6539219" cy="461665"/>
          </a:xfrm>
          <a:prstGeom prst="rect">
            <a:avLst/>
          </a:prstGeom>
        </p:spPr>
        <p:txBody>
          <a:bodyPr wrap="square">
            <a:spAutoFit/>
          </a:bodyPr>
          <a:lstStyle/>
          <a:p>
            <a:pPr marL="342900" indent="-342900">
              <a:buFont typeface="+mj-lt"/>
              <a:buAutoNum type="arabicPeriod"/>
            </a:pPr>
            <a:r>
              <a:rPr lang="en-GB" sz="2400" dirty="0"/>
              <a:t>Fill choose the correct to complete this sentence.</a:t>
            </a:r>
          </a:p>
        </p:txBody>
      </p:sp>
      <p:sp>
        <p:nvSpPr>
          <p:cNvPr id="16" name="Rectangle 15">
            <a:extLst>
              <a:ext uri="{FF2B5EF4-FFF2-40B4-BE49-F238E27FC236}">
                <a16:creationId xmlns:a16="http://schemas.microsoft.com/office/drawing/2014/main" id="{88895987-A61D-443E-A3DB-88BE6D0CD9FB}"/>
              </a:ext>
            </a:extLst>
          </p:cNvPr>
          <p:cNvSpPr/>
          <p:nvPr/>
        </p:nvSpPr>
        <p:spPr>
          <a:xfrm>
            <a:off x="713064" y="1927255"/>
            <a:ext cx="7768206" cy="461665"/>
          </a:xfrm>
          <a:prstGeom prst="rect">
            <a:avLst/>
          </a:prstGeom>
        </p:spPr>
        <p:txBody>
          <a:bodyPr wrap="square">
            <a:spAutoFit/>
          </a:bodyPr>
          <a:lstStyle/>
          <a:p>
            <a:pPr algn="ctr"/>
            <a:r>
              <a:rPr lang="en-GB" sz="2400" dirty="0"/>
              <a:t>Thermal conductors allow ______ to move through them.</a:t>
            </a:r>
          </a:p>
        </p:txBody>
      </p:sp>
      <p:sp>
        <p:nvSpPr>
          <p:cNvPr id="17" name="Rectangle 16">
            <a:extLst>
              <a:ext uri="{FF2B5EF4-FFF2-40B4-BE49-F238E27FC236}">
                <a16:creationId xmlns:a16="http://schemas.microsoft.com/office/drawing/2014/main" id="{5B1C4E3B-FF5E-4C94-8950-400A1F902C99}"/>
              </a:ext>
            </a:extLst>
          </p:cNvPr>
          <p:cNvSpPr/>
          <p:nvPr/>
        </p:nvSpPr>
        <p:spPr>
          <a:xfrm>
            <a:off x="994094" y="2586838"/>
            <a:ext cx="6443025" cy="461665"/>
          </a:xfrm>
          <a:prstGeom prst="rect">
            <a:avLst/>
          </a:prstGeom>
          <a:solidFill>
            <a:srgbClr val="A1C0DD"/>
          </a:solidFill>
        </p:spPr>
        <p:txBody>
          <a:bodyPr wrap="square">
            <a:spAutoFit/>
          </a:bodyPr>
          <a:lstStyle/>
          <a:p>
            <a:r>
              <a:rPr lang="en-GB" sz="2400" dirty="0"/>
              <a:t>a. water</a:t>
            </a:r>
          </a:p>
        </p:txBody>
      </p:sp>
      <p:sp>
        <p:nvSpPr>
          <p:cNvPr id="21" name="Rectangle 20">
            <a:extLst>
              <a:ext uri="{FF2B5EF4-FFF2-40B4-BE49-F238E27FC236}">
                <a16:creationId xmlns:a16="http://schemas.microsoft.com/office/drawing/2014/main" id="{5E001A90-2CED-431E-A15A-CCC68D6C529B}"/>
              </a:ext>
            </a:extLst>
          </p:cNvPr>
          <p:cNvSpPr/>
          <p:nvPr/>
        </p:nvSpPr>
        <p:spPr>
          <a:xfrm>
            <a:off x="994094" y="3166957"/>
            <a:ext cx="6443025" cy="461665"/>
          </a:xfrm>
          <a:prstGeom prst="rect">
            <a:avLst/>
          </a:prstGeom>
          <a:solidFill>
            <a:srgbClr val="A1C0DD"/>
          </a:solidFill>
        </p:spPr>
        <p:txBody>
          <a:bodyPr wrap="square">
            <a:spAutoFit/>
          </a:bodyPr>
          <a:lstStyle/>
          <a:p>
            <a:r>
              <a:rPr lang="en-GB" sz="2400" dirty="0"/>
              <a:t>b. heat</a:t>
            </a:r>
          </a:p>
        </p:txBody>
      </p:sp>
      <p:sp>
        <p:nvSpPr>
          <p:cNvPr id="22" name="Rectangle 21">
            <a:extLst>
              <a:ext uri="{FF2B5EF4-FFF2-40B4-BE49-F238E27FC236}">
                <a16:creationId xmlns:a16="http://schemas.microsoft.com/office/drawing/2014/main" id="{A11F507C-8834-4B35-9C4D-80938B8B58C3}"/>
              </a:ext>
            </a:extLst>
          </p:cNvPr>
          <p:cNvSpPr/>
          <p:nvPr/>
        </p:nvSpPr>
        <p:spPr>
          <a:xfrm>
            <a:off x="994095" y="3764659"/>
            <a:ext cx="5864276" cy="461665"/>
          </a:xfrm>
          <a:prstGeom prst="rect">
            <a:avLst/>
          </a:prstGeom>
          <a:solidFill>
            <a:srgbClr val="A1C0DD"/>
          </a:solidFill>
        </p:spPr>
        <p:txBody>
          <a:bodyPr wrap="square">
            <a:spAutoFit/>
          </a:bodyPr>
          <a:lstStyle/>
          <a:p>
            <a:r>
              <a:rPr lang="en-GB" sz="2400" dirty="0"/>
              <a:t>c. air</a:t>
            </a:r>
          </a:p>
        </p:txBody>
      </p:sp>
      <p:pic>
        <p:nvPicPr>
          <p:cNvPr id="24" name="Picture 23">
            <a:extLst>
              <a:ext uri="{FF2B5EF4-FFF2-40B4-BE49-F238E27FC236}">
                <a16:creationId xmlns:a16="http://schemas.microsoft.com/office/drawing/2014/main" id="{27E1F7D6-58A3-4E3A-A1E8-310C442D7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520" y="2708057"/>
            <a:ext cx="177573" cy="226173"/>
          </a:xfrm>
          <a:prstGeom prst="rect">
            <a:avLst/>
          </a:prstGeom>
        </p:spPr>
      </p:pic>
      <p:pic>
        <p:nvPicPr>
          <p:cNvPr id="25" name="Picture 24">
            <a:extLst>
              <a:ext uri="{FF2B5EF4-FFF2-40B4-BE49-F238E27FC236}">
                <a16:creationId xmlns:a16="http://schemas.microsoft.com/office/drawing/2014/main" id="{357F02B6-5099-4A56-9979-00EB6C168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520" y="3882404"/>
            <a:ext cx="177573" cy="226173"/>
          </a:xfrm>
          <a:prstGeom prst="rect">
            <a:avLst/>
          </a:prstGeom>
        </p:spPr>
      </p:pic>
      <p:pic>
        <p:nvPicPr>
          <p:cNvPr id="27" name="Picture 26">
            <a:extLst>
              <a:ext uri="{FF2B5EF4-FFF2-40B4-BE49-F238E27FC236}">
                <a16:creationId xmlns:a16="http://schemas.microsoft.com/office/drawing/2014/main" id="{F9D0644D-E2EC-41A5-A45C-F753959E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119" y="3246421"/>
            <a:ext cx="314373" cy="327375"/>
          </a:xfrm>
          <a:prstGeom prst="rect">
            <a:avLst/>
          </a:prstGeom>
        </p:spPr>
      </p:pic>
      <p:pic>
        <p:nvPicPr>
          <p:cNvPr id="18" name="Picture 17">
            <a:extLst>
              <a:ext uri="{FF2B5EF4-FFF2-40B4-BE49-F238E27FC236}">
                <a16:creationId xmlns:a16="http://schemas.microsoft.com/office/drawing/2014/main" id="{0486D793-404D-45D5-BA00-9AAC687713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3487" y="2370482"/>
            <a:ext cx="2967715" cy="4040343"/>
          </a:xfrm>
          <a:prstGeom prst="rect">
            <a:avLst/>
          </a:prstGeom>
        </p:spPr>
      </p:pic>
      <p:sp>
        <p:nvSpPr>
          <p:cNvPr id="28" name="Rectangle 27">
            <a:extLst>
              <a:ext uri="{FF2B5EF4-FFF2-40B4-BE49-F238E27FC236}">
                <a16:creationId xmlns:a16="http://schemas.microsoft.com/office/drawing/2014/main" id="{68A5EF62-215A-469A-AADF-7FC0EAF9C777}"/>
              </a:ext>
            </a:extLst>
          </p:cNvPr>
          <p:cNvSpPr/>
          <p:nvPr/>
        </p:nvSpPr>
        <p:spPr>
          <a:xfrm>
            <a:off x="906494" y="1892636"/>
            <a:ext cx="7768206" cy="461665"/>
          </a:xfrm>
          <a:prstGeom prst="rect">
            <a:avLst/>
          </a:prstGeom>
        </p:spPr>
        <p:txBody>
          <a:bodyPr wrap="square">
            <a:spAutoFit/>
          </a:bodyPr>
          <a:lstStyle/>
          <a:p>
            <a:pPr algn="ctr"/>
            <a:r>
              <a:rPr lang="en-GB" sz="2400" b="1" dirty="0">
                <a:solidFill>
                  <a:srgbClr val="228CDB"/>
                </a:solidFill>
              </a:rPr>
              <a:t>heat</a:t>
            </a:r>
          </a:p>
        </p:txBody>
      </p:sp>
      <p:sp>
        <p:nvSpPr>
          <p:cNvPr id="29" name="Arrow: Right 28">
            <a:hlinkClick r:id="rId6" action="ppaction://hlinksldjump"/>
            <a:extLst>
              <a:ext uri="{FF2B5EF4-FFF2-40B4-BE49-F238E27FC236}">
                <a16:creationId xmlns:a16="http://schemas.microsoft.com/office/drawing/2014/main" id="{9AB98731-CC4C-4E8C-A846-A23E916CCE82}"/>
              </a:ext>
            </a:extLst>
          </p:cNvPr>
          <p:cNvSpPr/>
          <p:nvPr/>
        </p:nvSpPr>
        <p:spPr>
          <a:xfrm>
            <a:off x="6945923" y="4897950"/>
            <a:ext cx="1244367" cy="8412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674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fade">
                                      <p:cBhvr>
                                        <p:cTn id="35" dur="500"/>
                                        <p:tgtEl>
                                          <p:spTgt spid="28">
                                            <p:txEl>
                                              <p:pRg st="0" end="0"/>
                                            </p:txEl>
                                          </p:spTgt>
                                        </p:tgtEl>
                                      </p:cBhvr>
                                    </p:animEffect>
                                  </p:child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nextCondLst>
                <p:cond evt="onClick" delay="0">
                  <p:tgtEl>
                    <p:spTgt spid="22"/>
                  </p:tgtEl>
                </p:cond>
              </p:nextCondLst>
            </p:seq>
          </p:childTnLst>
        </p:cTn>
      </p:par>
    </p:tnLst>
    <p:bldLst>
      <p:bldP spid="17" grpId="0" animBg="1"/>
      <p:bldP spid="21" grpId="0" animBg="1"/>
      <p:bldP spid="22" grpId="0" animBg="1"/>
      <p:bldP spid="29" grpId="0" animBg="1"/>
    </p:bld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1353</TotalTime>
  <Words>1216</Words>
  <Application>Microsoft Macintosh PowerPoint</Application>
  <PresentationFormat>On-screen Show (4:3)</PresentationFormat>
  <Paragraphs>157</Paragraphs>
  <Slides>24</Slides>
  <Notes>0</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Sassoon Infant Rg</vt:lpstr>
      <vt:lpstr>SimSun</vt:lpstr>
      <vt:lpstr>Sassoon Infant Md</vt:lpstr>
      <vt:lpstr>BPreplay</vt:lpstr>
      <vt:lpstr>Londrina Solid</vt:lpstr>
      <vt:lpstr>Calibri</vt:lpstr>
      <vt:lpstr>Arial</vt:lpstr>
      <vt:lpstr>Office Theme</vt:lpstr>
      <vt:lpstr>Science</vt:lpstr>
      <vt:lpstr>PowerPoint Presentation</vt:lpstr>
      <vt:lpstr>PowerPoint Presentation</vt:lpstr>
      <vt:lpstr>Sorting Materials</vt:lpstr>
      <vt:lpstr>Sorting Materials</vt:lpstr>
      <vt:lpstr>Sorting Materials</vt:lpstr>
      <vt:lpstr>Thermal Conductors and Insulators</vt:lpstr>
      <vt:lpstr>Thermal Conductors and  Insulators</vt:lpstr>
      <vt:lpstr>PowerPoint Presentation</vt:lpstr>
      <vt:lpstr>PowerPoint Presentation</vt:lpstr>
      <vt:lpstr>PowerPoint Presentation</vt:lpstr>
      <vt:lpstr>PowerPoint Presentation</vt:lpstr>
      <vt:lpstr>PowerPoint Presentation</vt:lpstr>
      <vt:lpstr>PowerPoint Presentation</vt:lpstr>
      <vt:lpstr>Design a New Lunch Box</vt:lpstr>
      <vt:lpstr>Design a New Lunch Box</vt:lpstr>
      <vt:lpstr>Design a New Lunch Box</vt:lpstr>
      <vt:lpstr>Testing Materials</vt:lpstr>
      <vt:lpstr>Testing Materials</vt:lpstr>
      <vt:lpstr>Identifying the Variables </vt:lpstr>
      <vt:lpstr>Identifying the Variables </vt:lpstr>
      <vt:lpstr>Investigate</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Nikita Allt</cp:lastModifiedBy>
  <cp:revision>102</cp:revision>
  <dcterms:created xsi:type="dcterms:W3CDTF">2014-10-01T16:09:27Z</dcterms:created>
  <dcterms:modified xsi:type="dcterms:W3CDTF">2020-04-26T07:38:51Z</dcterms:modified>
</cp:coreProperties>
</file>