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8bfddb1bd7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1" name="Google Shape;141;g8bfddb1bd7_0_4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8bfddb1bd7_0_4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8bfddb1bd7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8bfddb1bd7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2" name="Google Shape;102;g8bfddb1bd7_0_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8bfddb1bd7_0_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8bfddb1bd7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8bfddb1bd7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4" name="Google Shape;114;g8bfddb1bd7_0_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8bfddb1bd7_0_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8bfddb1bd7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8bfddb1bd7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6" name="Google Shape;126;g8bfddb1bd7_0_2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8bfddb1bd7_0_3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8bfddb1bd7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youtube.com/watch?v=RoqD0YpL3S4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GB"/>
              <a:t>English 13.07.20 </a:t>
            </a: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Charlie Cook’s Favourite Book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Day 1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2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GB"/>
              <a:t>English 17.07.20 </a:t>
            </a:r>
            <a:endParaRPr/>
          </a:p>
        </p:txBody>
      </p:sp>
      <p:sp>
        <p:nvSpPr>
          <p:cNvPr id="144" name="Google Shape;144;p22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Charlie Cook’s Favourite Book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Day 5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3"/>
          <p:cNvSpPr txBox="1"/>
          <p:nvPr>
            <p:ph idx="1" type="body"/>
          </p:nvPr>
        </p:nvSpPr>
        <p:spPr>
          <a:xfrm>
            <a:off x="511625" y="330300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Yesterday you chose a story in Charlie Cook’s Favourite Book that was your favourite. </a:t>
            </a:r>
            <a:r>
              <a:rPr lang="en-GB" sz="28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2850">
              <a:solidFill>
                <a:srgbClr val="32323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6318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6350"/>
              <a:buFont typeface="Comic Sans MS"/>
              <a:buChar char="•"/>
            </a:pPr>
            <a:r>
              <a:rPr lang="en-GB" sz="26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Can you create a longer version of that story, making sure that it has a beginning middle and an end. Remember your capital letters, full stops, finger spaces and amazing adjectives! </a:t>
            </a:r>
            <a:endParaRPr sz="4450">
              <a:solidFill>
                <a:srgbClr val="32323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50">
              <a:solidFill>
                <a:srgbClr val="32323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50">
              <a:solidFill>
                <a:srgbClr val="32323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50" name="Google Shape;150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5975" y="3858848"/>
            <a:ext cx="2381600" cy="2758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377996" y="3804359"/>
            <a:ext cx="2161910" cy="2867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193751" y="3804347"/>
            <a:ext cx="2295525" cy="28670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395436" y="757367"/>
            <a:ext cx="10515600" cy="13253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br>
              <a:rPr lang="en-GB" sz="3959"/>
            </a:b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3959"/>
          </a:p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-131378" y="5603070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 txBox="1"/>
          <p:nvPr/>
        </p:nvSpPr>
        <p:spPr>
          <a:xfrm>
            <a:off x="395437" y="124845"/>
            <a:ext cx="10058400" cy="15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week we are using Julia Donaldson’s Charlie Cook’s Favourite Book as our topic for English. </a:t>
            </a:r>
            <a:endParaRPr sz="5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you listen to the story here: </a:t>
            </a:r>
            <a:r>
              <a:rPr lang="en-GB" sz="2700" u="sng">
                <a:solidFill>
                  <a:schemeClr val="hlink"/>
                </a:solidFill>
                <a:hlinkClick r:id="rId3"/>
              </a:rPr>
              <a:t>https://www.youtube.com/watch?v=RoqD0YpL3S4</a:t>
            </a:r>
            <a:endParaRPr sz="6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3750">
                <a:solidFill>
                  <a:srgbClr val="323232"/>
                </a:solidFill>
                <a:highlight>
                  <a:srgbClr val="FFFFFF"/>
                </a:highlight>
              </a:rPr>
              <a:t> </a:t>
            </a:r>
            <a:endParaRPr sz="3750">
              <a:solidFill>
                <a:srgbClr val="32323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3750">
              <a:solidFill>
                <a:srgbClr val="32323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750">
              <a:solidFill>
                <a:srgbClr val="32323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3" name="Google Shape;9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176100" y="3455410"/>
            <a:ext cx="2769628" cy="32155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326686" y="3195992"/>
            <a:ext cx="10515600" cy="13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450">
              <a:solidFill>
                <a:srgbClr val="32323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450">
                <a:solidFill>
                  <a:srgbClr val="32323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Charlie Cook’s Favourite Book, each character has a favourite book. </a:t>
            </a:r>
            <a:endParaRPr sz="3450">
              <a:solidFill>
                <a:srgbClr val="32323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450">
              <a:solidFill>
                <a:srgbClr val="32323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450">
                <a:solidFill>
                  <a:srgbClr val="32323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What is your favourite book?</a:t>
            </a:r>
            <a:endParaRPr sz="3450">
              <a:solidFill>
                <a:srgbClr val="32323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450">
                <a:solidFill>
                  <a:srgbClr val="32323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Can you write a brief description about your book and why you like it? Remember to use the word because when explaining why you like it. </a:t>
            </a:r>
            <a:endParaRPr sz="3450">
              <a:solidFill>
                <a:srgbClr val="32323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450">
              <a:solidFill>
                <a:srgbClr val="32323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450">
                <a:solidFill>
                  <a:srgbClr val="32323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What is your favourite part? Which part don’t you like? </a:t>
            </a:r>
            <a:endParaRPr sz="3450">
              <a:solidFill>
                <a:srgbClr val="32323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-289981" y="7918678"/>
            <a:ext cx="10515600" cy="43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GB"/>
              <a:t>English 14.07.20 </a:t>
            </a:r>
            <a:endParaRPr/>
          </a:p>
        </p:txBody>
      </p:sp>
      <p:sp>
        <p:nvSpPr>
          <p:cNvPr id="105" name="Google Shape;105;p16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Charlie Cook’s Favourite Book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Day 2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Comic Sans MS"/>
                <a:ea typeface="Comic Sans MS"/>
                <a:cs typeface="Comic Sans MS"/>
                <a:sym typeface="Comic Sans MS"/>
              </a:rPr>
              <a:t>Alliteration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Charlie Cook’s name has an alliteration. </a:t>
            </a:r>
            <a:endParaRPr sz="2850">
              <a:solidFill>
                <a:srgbClr val="32323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50">
                <a:solidFill>
                  <a:srgbClr val="231F20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Alliteration is </a:t>
            </a:r>
            <a:r>
              <a:rPr b="1" lang="en-GB" sz="2850">
                <a:solidFill>
                  <a:srgbClr val="231F20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when words start with the same sound</a:t>
            </a:r>
            <a:endParaRPr b="1" sz="4150">
              <a:solidFill>
                <a:srgbClr val="32323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50">
              <a:solidFill>
                <a:srgbClr val="32323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Some examples are: </a:t>
            </a:r>
            <a:r>
              <a:rPr b="1" lang="en-GB" sz="28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S</a:t>
            </a:r>
            <a:r>
              <a:rPr lang="en-GB" sz="28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ally </a:t>
            </a:r>
            <a:r>
              <a:rPr b="1" lang="en-GB" sz="28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S</a:t>
            </a:r>
            <a:r>
              <a:rPr lang="en-GB" sz="28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mith, </a:t>
            </a:r>
            <a:r>
              <a:rPr b="1" lang="en-GB" sz="28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H</a:t>
            </a:r>
            <a:r>
              <a:rPr lang="en-GB" sz="28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arry </a:t>
            </a:r>
            <a:r>
              <a:rPr b="1" lang="en-GB" sz="28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H</a:t>
            </a:r>
            <a:r>
              <a:rPr lang="en-GB" sz="28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opkins, </a:t>
            </a:r>
            <a:r>
              <a:rPr b="1" lang="en-GB" sz="28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C</a:t>
            </a:r>
            <a:r>
              <a:rPr lang="en-GB" sz="28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aptain </a:t>
            </a:r>
            <a:r>
              <a:rPr b="1" lang="en-GB" sz="28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C</a:t>
            </a:r>
            <a:r>
              <a:rPr lang="en-GB" sz="28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rook? </a:t>
            </a:r>
            <a:endParaRPr sz="2850">
              <a:solidFill>
                <a:srgbClr val="32323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50">
              <a:solidFill>
                <a:srgbClr val="32323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Can you think of other names that have alliteration. </a:t>
            </a:r>
            <a:endParaRPr sz="2850">
              <a:solidFill>
                <a:srgbClr val="32323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8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Make a list with as many alliterative names you can think of.</a:t>
            </a:r>
            <a:endParaRPr sz="2850">
              <a:solidFill>
                <a:srgbClr val="32323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GB"/>
              <a:t>English 15.07.20 </a:t>
            </a:r>
            <a:endParaRPr/>
          </a:p>
        </p:txBody>
      </p:sp>
      <p:sp>
        <p:nvSpPr>
          <p:cNvPr id="117" name="Google Shape;117;p18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Charlie Cook’s Favourite Book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Day 3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Comic Sans MS"/>
                <a:ea typeface="Comic Sans MS"/>
                <a:cs typeface="Comic Sans MS"/>
                <a:sym typeface="Comic Sans MS"/>
              </a:rPr>
              <a:t>Purposes of Texts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23" name="Google Shape;123;p19"/>
          <p:cNvSpPr txBox="1"/>
          <p:nvPr>
            <p:ph idx="1" type="body"/>
          </p:nvPr>
        </p:nvSpPr>
        <p:spPr>
          <a:xfrm>
            <a:off x="494450" y="149907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9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In Charlie Cook’s Favourite Book, we come across lots of different types of text. </a:t>
            </a:r>
            <a:endParaRPr sz="2950">
              <a:solidFill>
                <a:srgbClr val="32323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50">
              <a:solidFill>
                <a:srgbClr val="32323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4159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2950"/>
              <a:buFont typeface="Comic Sans MS"/>
              <a:buChar char="•"/>
            </a:pPr>
            <a:r>
              <a:rPr lang="en-GB" sz="29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Can you listen to the story again and recognise which part has a magazine, a comic, an encyclopaedia and a story book?</a:t>
            </a:r>
            <a:endParaRPr sz="2950">
              <a:solidFill>
                <a:srgbClr val="32323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4159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2950"/>
              <a:buFont typeface="Comic Sans MS"/>
              <a:buChar char="•"/>
            </a:pPr>
            <a:r>
              <a:rPr lang="en-GB" sz="29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Describe the different types of books featured in the story.   </a:t>
            </a:r>
            <a:endParaRPr sz="2950">
              <a:solidFill>
                <a:srgbClr val="32323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4159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2950"/>
              <a:buFont typeface="Comic Sans MS"/>
              <a:buChar char="•"/>
            </a:pPr>
            <a:r>
              <a:rPr lang="en-GB" sz="29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How are they similar / different?</a:t>
            </a:r>
            <a:endParaRPr sz="4750">
              <a:solidFill>
                <a:srgbClr val="32323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GB"/>
              <a:t>English 16.07.20 </a:t>
            </a:r>
            <a:endParaRPr/>
          </a:p>
        </p:txBody>
      </p:sp>
      <p:sp>
        <p:nvSpPr>
          <p:cNvPr id="129" name="Google Shape;129;p20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Charlie Cook’s Favourite Book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Day 4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idx="1" type="body"/>
          </p:nvPr>
        </p:nvSpPr>
        <p:spPr>
          <a:xfrm>
            <a:off x="511625" y="330300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In Charlie Cook’s Favourite Book, we meet different people in different stories. </a:t>
            </a:r>
            <a:endParaRPr sz="2850">
              <a:solidFill>
                <a:srgbClr val="32323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5302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4750"/>
              <a:buFont typeface="Comic Sans MS"/>
              <a:buChar char="•"/>
            </a:pPr>
            <a:r>
              <a:rPr lang="en-GB" sz="28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W</a:t>
            </a:r>
            <a:r>
              <a:rPr lang="en-GB" sz="28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hich one of the books in this story is your favourite?</a:t>
            </a:r>
            <a:endParaRPr sz="2850">
              <a:solidFill>
                <a:srgbClr val="32323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5302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4750"/>
              <a:buFont typeface="Comic Sans MS"/>
              <a:buChar char="•"/>
            </a:pPr>
            <a:r>
              <a:rPr lang="en-GB" sz="2850">
                <a:solidFill>
                  <a:srgbClr val="32323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Can you explain why?</a:t>
            </a:r>
            <a:endParaRPr sz="2850">
              <a:solidFill>
                <a:srgbClr val="32323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50">
              <a:solidFill>
                <a:srgbClr val="32323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850">
              <a:solidFill>
                <a:srgbClr val="32323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35" name="Google Shape;13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4825" y="3197413"/>
            <a:ext cx="2952750" cy="341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918638" y="3130738"/>
            <a:ext cx="2295525" cy="2867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518588" y="2511613"/>
            <a:ext cx="3095625" cy="410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95305" y="2750585"/>
            <a:ext cx="3095625" cy="3866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