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autoCompressPictures="0" strictFirstAndLastChars="0" saveSubsetFonts="1">
  <p:sldMasterIdLst>
    <p:sldMasterId id="2147483659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</p:sldIdLst>
  <p:sldSz cy="6858000" cx="12192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/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15" Type="http://schemas.openxmlformats.org/officeDocument/2006/relationships/slide" Target="slides/slide11.xml"/><Relationship Id="rId14" Type="http://schemas.openxmlformats.org/officeDocument/2006/relationships/slide" Target="slides/slide10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82" name="Google Shape;82;p1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39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g8bfddb1bd7_0_4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41" name="Google Shape;141;g8bfddb1bd7_0_42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45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g8bfddb1bd7_0_47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7" name="Google Shape;147;g8bfddb1bd7_0_4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88" name="Google Shape;88;p2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96" name="Google Shape;96;p3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g8bfddb1bd7_0_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02" name="Google Shape;102;g8bfddb1bd7_0_7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g8bfddb1bd7_0_2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8" name="Google Shape;108;g8bfddb1bd7_0_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g8bfddb1bd7_0_1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14" name="Google Shape;114;g8bfddb1bd7_0_13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g8bfddb1bd7_0_23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0" name="Google Shape;120;g8bfddb1bd7_0_2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g8bfddb1bd7_0_2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26" name="Google Shape;126;g8bfddb1bd7_0_28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g8bfddb1bd7_0_33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2" name="Google Shape;132;g8bfddb1bd7_0_3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Slide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"/>
          <p:cNvSpPr txBox="1"/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2"/>
          <p:cNvSpPr txBox="1"/>
          <p:nvPr>
            <p:ph idx="1" type="subTitle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14" name="Google Shape;14;p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Vertical Text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1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1"/>
          <p:cNvSpPr txBox="1"/>
          <p:nvPr>
            <p:ph idx="1" type="body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1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Vertical Title and Text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2"/>
          <p:cNvSpPr txBox="1"/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2"/>
          <p:cNvSpPr txBox="1"/>
          <p:nvPr>
            <p:ph idx="1" type="body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1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1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Content" type="obj">
  <p:cSld name="OBJECT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3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3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0" name="Google Shape;20;p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Header" type="secHead">
  <p:cSld name="SECTION_HEADER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4"/>
          <p:cNvSpPr txBox="1"/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4"/>
          <p:cNvSpPr txBox="1"/>
          <p:nvPr>
            <p:ph idx="1" type="body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26" name="Google Shape;26;p4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4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4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wo Content" type="twoObj">
  <p:cSld name="TWO_OBJECTS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5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5"/>
          <p:cNvSpPr txBox="1"/>
          <p:nvPr>
            <p:ph idx="1" type="body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2" name="Google Shape;32;p5"/>
          <p:cNvSpPr txBox="1"/>
          <p:nvPr>
            <p:ph idx="2" type="body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3" name="Google Shape;33;p5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5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5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omparison" type="twoTxTwoObj">
  <p:cSld name="TWO_OBJECTS_WITH_TEXT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6"/>
          <p:cNvSpPr txBox="1"/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6"/>
          <p:cNvSpPr txBox="1"/>
          <p:nvPr>
            <p:ph idx="1" type="body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39" name="Google Shape;39;p6"/>
          <p:cNvSpPr txBox="1"/>
          <p:nvPr>
            <p:ph idx="2" type="body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0" name="Google Shape;40;p6"/>
          <p:cNvSpPr txBox="1"/>
          <p:nvPr>
            <p:ph idx="3" type="body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1" name="Google Shape;41;p6"/>
          <p:cNvSpPr txBox="1"/>
          <p:nvPr>
            <p:ph idx="4" type="body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2" name="Google Shape;42;p6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6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6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Only" type="titleOnly">
  <p:cSld name="TITLE_ONLY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7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7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7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7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lank" type="blank">
  <p:cSld name="BLANK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8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8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8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ontent with Caption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9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9"/>
          <p:cNvSpPr txBox="1"/>
          <p:nvPr>
            <p:ph idx="1" type="body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57" name="Google Shape;57;p9"/>
          <p:cNvSpPr txBox="1"/>
          <p:nvPr>
            <p:ph idx="2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58" name="Google Shape;58;p9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9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9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Picture with Caption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0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0"/>
          <p:cNvSpPr/>
          <p:nvPr>
            <p:ph idx="2" type="pic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4" name="Google Shape;64;p10"/>
          <p:cNvSpPr txBox="1"/>
          <p:nvPr>
            <p:ph idx="1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5" name="Google Shape;65;p10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0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0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2.png"/><Relationship Id="rId4" Type="http://schemas.openxmlformats.org/officeDocument/2006/relationships/image" Target="../media/image4.png"/><Relationship Id="rId5" Type="http://schemas.openxmlformats.org/officeDocument/2006/relationships/image" Target="../media/image1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hyperlink" Target="https://www.youtube.com/watch?v=RoqD0YpL3S4" TargetMode="External"/><Relationship Id="rId4" Type="http://schemas.openxmlformats.org/officeDocument/2006/relationships/image" Target="../media/image3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2.png"/><Relationship Id="rId4" Type="http://schemas.openxmlformats.org/officeDocument/2006/relationships/image" Target="../media/image1.png"/><Relationship Id="rId5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3"/>
          <p:cNvSpPr txBox="1"/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</a:pPr>
            <a:r>
              <a:rPr lang="en-GB"/>
              <a:t>English 13.07.20 </a:t>
            </a:r>
            <a:endParaRPr/>
          </a:p>
        </p:txBody>
      </p:sp>
      <p:sp>
        <p:nvSpPr>
          <p:cNvPr id="85" name="Google Shape;85;p13"/>
          <p:cNvSpPr txBox="1"/>
          <p:nvPr>
            <p:ph idx="1" type="subTitle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en-GB"/>
              <a:t>Charlie Cook’s Favourite Book</a:t>
            </a:r>
            <a:endParaRPr/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en-GB"/>
              <a:t>Day 1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42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p22"/>
          <p:cNvSpPr txBox="1"/>
          <p:nvPr>
            <p:ph type="ctrTitle"/>
          </p:nvPr>
        </p:nvSpPr>
        <p:spPr>
          <a:xfrm>
            <a:off x="1524000" y="1122363"/>
            <a:ext cx="9144000" cy="2387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</a:pPr>
            <a:r>
              <a:rPr lang="en-GB"/>
              <a:t>English 17.07.20 </a:t>
            </a:r>
            <a:endParaRPr/>
          </a:p>
        </p:txBody>
      </p:sp>
      <p:sp>
        <p:nvSpPr>
          <p:cNvPr id="144" name="Google Shape;144;p22"/>
          <p:cNvSpPr txBox="1"/>
          <p:nvPr>
            <p:ph idx="1" type="subTitle"/>
          </p:nvPr>
        </p:nvSpPr>
        <p:spPr>
          <a:xfrm>
            <a:off x="1524000" y="3602038"/>
            <a:ext cx="9144000" cy="1655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en-GB"/>
              <a:t>Charlie Cook’s Favourite Book</a:t>
            </a:r>
            <a:endParaRPr/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en-GB"/>
              <a:t>Day 5</a:t>
            </a:r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48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p23"/>
          <p:cNvSpPr txBox="1"/>
          <p:nvPr>
            <p:ph idx="1" type="body"/>
          </p:nvPr>
        </p:nvSpPr>
        <p:spPr>
          <a:xfrm>
            <a:off x="511625" y="330300"/>
            <a:ext cx="10515600" cy="43512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850">
                <a:solidFill>
                  <a:srgbClr val="323232"/>
                </a:solidFill>
                <a:highlight>
                  <a:srgbClr val="FFFFFF"/>
                </a:highlight>
                <a:latin typeface="Comic Sans MS"/>
                <a:ea typeface="Comic Sans MS"/>
                <a:cs typeface="Comic Sans MS"/>
                <a:sym typeface="Comic Sans MS"/>
              </a:rPr>
              <a:t>Yesterday you chose a story in Charlie Cook’s Favourite Book that was your favourite. </a:t>
            </a:r>
            <a:r>
              <a:rPr lang="en-GB" sz="2850">
                <a:solidFill>
                  <a:srgbClr val="323232"/>
                </a:solidFill>
                <a:highlight>
                  <a:srgbClr val="FFFFFF"/>
                </a:highlight>
                <a:latin typeface="Comic Sans MS"/>
                <a:ea typeface="Comic Sans MS"/>
                <a:cs typeface="Comic Sans MS"/>
                <a:sym typeface="Comic Sans MS"/>
              </a:rPr>
              <a:t> </a:t>
            </a:r>
            <a:endParaRPr sz="2850">
              <a:solidFill>
                <a:srgbClr val="323232"/>
              </a:solidFill>
              <a:highlight>
                <a:srgbClr val="FFFFFF"/>
              </a:highlight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-631825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323232"/>
              </a:buClr>
              <a:buSzPts val="6350"/>
              <a:buFont typeface="Comic Sans MS"/>
              <a:buChar char="•"/>
            </a:pPr>
            <a:r>
              <a:rPr lang="en-GB" sz="2650">
                <a:solidFill>
                  <a:srgbClr val="323232"/>
                </a:solidFill>
                <a:highlight>
                  <a:srgbClr val="FFFFFF"/>
                </a:highlight>
                <a:latin typeface="Comic Sans MS"/>
                <a:ea typeface="Comic Sans MS"/>
                <a:cs typeface="Comic Sans MS"/>
                <a:sym typeface="Comic Sans MS"/>
              </a:rPr>
              <a:t>Can you create a longer version of that story, making sure that it has a beginning middle and an end. Remember your capital letters, full stops, finger spaces and amazing adjectives! </a:t>
            </a:r>
            <a:endParaRPr sz="4450">
              <a:solidFill>
                <a:srgbClr val="323232"/>
              </a:solidFill>
              <a:highlight>
                <a:srgbClr val="FFFFFF"/>
              </a:highlight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850">
              <a:solidFill>
                <a:srgbClr val="323232"/>
              </a:solidFill>
              <a:highlight>
                <a:srgbClr val="FFFFFF"/>
              </a:highlight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850">
              <a:solidFill>
                <a:srgbClr val="323232"/>
              </a:solidFill>
              <a:highlight>
                <a:srgbClr val="FFFFFF"/>
              </a:highlight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pic>
        <p:nvPicPr>
          <p:cNvPr id="150" name="Google Shape;150;p2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185975" y="3858848"/>
            <a:ext cx="2381600" cy="2758050"/>
          </a:xfrm>
          <a:prstGeom prst="rect">
            <a:avLst/>
          </a:prstGeom>
          <a:noFill/>
          <a:ln>
            <a:noFill/>
          </a:ln>
        </p:spPr>
      </p:pic>
      <p:pic>
        <p:nvPicPr>
          <p:cNvPr id="151" name="Google Shape;151;p2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9377996" y="3804359"/>
            <a:ext cx="2161910" cy="2867025"/>
          </a:xfrm>
          <a:prstGeom prst="rect">
            <a:avLst/>
          </a:prstGeom>
          <a:noFill/>
          <a:ln>
            <a:noFill/>
          </a:ln>
        </p:spPr>
      </p:pic>
      <p:pic>
        <p:nvPicPr>
          <p:cNvPr id="152" name="Google Shape;152;p23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5193751" y="3804347"/>
            <a:ext cx="2295525" cy="286702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4"/>
          <p:cNvSpPr txBox="1"/>
          <p:nvPr>
            <p:ph type="title"/>
          </p:nvPr>
        </p:nvSpPr>
        <p:spPr>
          <a:xfrm>
            <a:off x="395436" y="757367"/>
            <a:ext cx="10515600" cy="132531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959"/>
              <a:buFont typeface="Calibri"/>
              <a:buNone/>
            </a:pPr>
            <a:br>
              <a:rPr lang="en-GB" sz="3959"/>
            </a:br>
            <a:endParaRPr/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sz="3959"/>
          </a:p>
        </p:txBody>
      </p:sp>
      <p:sp>
        <p:nvSpPr>
          <p:cNvPr id="91" name="Google Shape;91;p14"/>
          <p:cNvSpPr txBox="1"/>
          <p:nvPr>
            <p:ph idx="1" type="body"/>
          </p:nvPr>
        </p:nvSpPr>
        <p:spPr>
          <a:xfrm>
            <a:off x="-131378" y="5603070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/>
          </a:p>
        </p:txBody>
      </p:sp>
      <p:sp>
        <p:nvSpPr>
          <p:cNvPr id="92" name="Google Shape;92;p14"/>
          <p:cNvSpPr txBox="1"/>
          <p:nvPr/>
        </p:nvSpPr>
        <p:spPr>
          <a:xfrm>
            <a:off x="395437" y="124845"/>
            <a:ext cx="10058400" cy="1569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51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This week we are using Julia Donaldson’s Charlie Cook’s Favourite Book as our topic for English. </a:t>
            </a:r>
            <a:endParaRPr sz="5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5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51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Can you listen to the story here: </a:t>
            </a:r>
            <a:r>
              <a:rPr lang="en-GB" sz="2700" u="sng">
                <a:solidFill>
                  <a:schemeClr val="hlink"/>
                </a:solidFill>
                <a:hlinkClick r:id="rId3"/>
              </a:rPr>
              <a:t>https://www.youtube.com/watch?v=RoqD0YpL3S4</a:t>
            </a:r>
            <a:endParaRPr sz="67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lang="en-GB" sz="3750">
                <a:solidFill>
                  <a:srgbClr val="323232"/>
                </a:solidFill>
                <a:highlight>
                  <a:srgbClr val="FFFFFF"/>
                </a:highlight>
              </a:rPr>
              <a:t> </a:t>
            </a:r>
            <a:endParaRPr sz="3750">
              <a:solidFill>
                <a:srgbClr val="323232"/>
              </a:solidFill>
              <a:highlight>
                <a:srgbClr val="FFFFFF"/>
              </a:highlight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 sz="3750">
              <a:solidFill>
                <a:srgbClr val="323232"/>
              </a:solidFill>
              <a:highlight>
                <a:srgbClr val="FFFFFF"/>
              </a:highlight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3750">
              <a:solidFill>
                <a:srgbClr val="323232"/>
              </a:solidFill>
              <a:highlight>
                <a:srgbClr val="FFFFFF"/>
              </a:highlight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t/>
            </a:r>
            <a:endParaRPr b="0" i="0" sz="3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93" name="Google Shape;93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9176100" y="3455410"/>
            <a:ext cx="2769628" cy="321558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15"/>
          <p:cNvSpPr txBox="1"/>
          <p:nvPr>
            <p:ph type="title"/>
          </p:nvPr>
        </p:nvSpPr>
        <p:spPr>
          <a:xfrm>
            <a:off x="326686" y="3195992"/>
            <a:ext cx="10515600" cy="1325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3450">
              <a:solidFill>
                <a:srgbClr val="323232"/>
              </a:solidFill>
              <a:highlight>
                <a:srgbClr val="FFFFFF"/>
              </a:highlight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sz="3450">
                <a:solidFill>
                  <a:srgbClr val="323232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Charlie Cook’s Favourite Book, each character has a favourite book. </a:t>
            </a:r>
            <a:endParaRPr sz="3450">
              <a:solidFill>
                <a:srgbClr val="323232"/>
              </a:solidFill>
              <a:highlight>
                <a:srgbClr val="FFFFFF"/>
              </a:highlight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3450">
              <a:solidFill>
                <a:srgbClr val="323232"/>
              </a:solidFill>
              <a:highlight>
                <a:srgbClr val="FFFFFF"/>
              </a:highlight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sz="3450">
                <a:solidFill>
                  <a:srgbClr val="323232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What is your favourite book?</a:t>
            </a:r>
            <a:endParaRPr sz="3450">
              <a:solidFill>
                <a:srgbClr val="323232"/>
              </a:solidFill>
              <a:highlight>
                <a:srgbClr val="FFFFFF"/>
              </a:highlight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sz="3450">
                <a:solidFill>
                  <a:srgbClr val="323232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Can you write a brief description about your book and why you like it? Remember to use the word because when explaining why you like it. </a:t>
            </a:r>
            <a:endParaRPr sz="3450">
              <a:solidFill>
                <a:srgbClr val="323232"/>
              </a:solidFill>
              <a:highlight>
                <a:srgbClr val="FFFFFF"/>
              </a:highlight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3450">
              <a:solidFill>
                <a:srgbClr val="323232"/>
              </a:solidFill>
              <a:highlight>
                <a:srgbClr val="FFFFFF"/>
              </a:highlight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sz="3450">
                <a:solidFill>
                  <a:srgbClr val="323232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What is your favourite part? Which part don’t you like? </a:t>
            </a:r>
            <a:endParaRPr sz="3450">
              <a:solidFill>
                <a:srgbClr val="323232"/>
              </a:solidFill>
              <a:highlight>
                <a:srgbClr val="FFFFFF"/>
              </a:highlight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/>
          </a:p>
        </p:txBody>
      </p:sp>
      <p:sp>
        <p:nvSpPr>
          <p:cNvPr id="99" name="Google Shape;99;p15"/>
          <p:cNvSpPr txBox="1"/>
          <p:nvPr>
            <p:ph idx="1" type="body"/>
          </p:nvPr>
        </p:nvSpPr>
        <p:spPr>
          <a:xfrm>
            <a:off x="-289981" y="7918678"/>
            <a:ext cx="10515600" cy="43512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16"/>
          <p:cNvSpPr txBox="1"/>
          <p:nvPr>
            <p:ph type="ctrTitle"/>
          </p:nvPr>
        </p:nvSpPr>
        <p:spPr>
          <a:xfrm>
            <a:off x="1524000" y="1122363"/>
            <a:ext cx="9144000" cy="2387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</a:pPr>
            <a:r>
              <a:rPr lang="en-GB"/>
              <a:t>English 14.07.20 </a:t>
            </a:r>
            <a:endParaRPr/>
          </a:p>
        </p:txBody>
      </p:sp>
      <p:sp>
        <p:nvSpPr>
          <p:cNvPr id="105" name="Google Shape;105;p16"/>
          <p:cNvSpPr txBox="1"/>
          <p:nvPr>
            <p:ph idx="1" type="subTitle"/>
          </p:nvPr>
        </p:nvSpPr>
        <p:spPr>
          <a:xfrm>
            <a:off x="1524000" y="3602038"/>
            <a:ext cx="9144000" cy="1655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en-GB"/>
              <a:t>Charlie Cook’s Favourite Book</a:t>
            </a:r>
            <a:endParaRPr/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en-GB"/>
              <a:t>Day 2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17"/>
          <p:cNvSpPr txBox="1"/>
          <p:nvPr>
            <p:ph type="title"/>
          </p:nvPr>
        </p:nvSpPr>
        <p:spPr>
          <a:xfrm>
            <a:off x="838200" y="365125"/>
            <a:ext cx="10515600" cy="13257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>
                <a:latin typeface="Comic Sans MS"/>
                <a:ea typeface="Comic Sans MS"/>
                <a:cs typeface="Comic Sans MS"/>
                <a:sym typeface="Comic Sans MS"/>
              </a:rPr>
              <a:t>Alliteration</a:t>
            </a:r>
            <a:endParaRPr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111" name="Google Shape;111;p17"/>
          <p:cNvSpPr txBox="1"/>
          <p:nvPr>
            <p:ph idx="1" type="body"/>
          </p:nvPr>
        </p:nvSpPr>
        <p:spPr>
          <a:xfrm>
            <a:off x="838200" y="1825625"/>
            <a:ext cx="10515600" cy="43512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850">
                <a:solidFill>
                  <a:srgbClr val="323232"/>
                </a:solidFill>
                <a:highlight>
                  <a:srgbClr val="FFFFFF"/>
                </a:highlight>
                <a:latin typeface="Comic Sans MS"/>
                <a:ea typeface="Comic Sans MS"/>
                <a:cs typeface="Comic Sans MS"/>
                <a:sym typeface="Comic Sans MS"/>
              </a:rPr>
              <a:t>Charlie Cook’s name has an alliteration. </a:t>
            </a:r>
            <a:endParaRPr sz="2850">
              <a:solidFill>
                <a:srgbClr val="323232"/>
              </a:solidFill>
              <a:highlight>
                <a:srgbClr val="FFFFFF"/>
              </a:highlight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850">
                <a:solidFill>
                  <a:srgbClr val="231F20"/>
                </a:solidFill>
                <a:highlight>
                  <a:srgbClr val="FFFFFF"/>
                </a:highlight>
                <a:latin typeface="Comic Sans MS"/>
                <a:ea typeface="Comic Sans MS"/>
                <a:cs typeface="Comic Sans MS"/>
                <a:sym typeface="Comic Sans MS"/>
              </a:rPr>
              <a:t>Alliteration is </a:t>
            </a:r>
            <a:r>
              <a:rPr b="1" lang="en-GB" sz="2850">
                <a:solidFill>
                  <a:srgbClr val="231F20"/>
                </a:solidFill>
                <a:highlight>
                  <a:srgbClr val="FFFFFF"/>
                </a:highlight>
                <a:latin typeface="Comic Sans MS"/>
                <a:ea typeface="Comic Sans MS"/>
                <a:cs typeface="Comic Sans MS"/>
                <a:sym typeface="Comic Sans MS"/>
              </a:rPr>
              <a:t>when words start with the same sound</a:t>
            </a:r>
            <a:endParaRPr b="1" sz="4150">
              <a:solidFill>
                <a:srgbClr val="323232"/>
              </a:solidFill>
              <a:highlight>
                <a:srgbClr val="FFFFFF"/>
              </a:highlight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850">
              <a:solidFill>
                <a:srgbClr val="323232"/>
              </a:solidFill>
              <a:highlight>
                <a:srgbClr val="FFFFFF"/>
              </a:highlight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850">
                <a:solidFill>
                  <a:srgbClr val="323232"/>
                </a:solidFill>
                <a:highlight>
                  <a:srgbClr val="FFFFFF"/>
                </a:highlight>
                <a:latin typeface="Comic Sans MS"/>
                <a:ea typeface="Comic Sans MS"/>
                <a:cs typeface="Comic Sans MS"/>
                <a:sym typeface="Comic Sans MS"/>
              </a:rPr>
              <a:t>Some examples are: </a:t>
            </a:r>
            <a:r>
              <a:rPr b="1" lang="en-GB" sz="2850">
                <a:solidFill>
                  <a:srgbClr val="323232"/>
                </a:solidFill>
                <a:highlight>
                  <a:srgbClr val="FFFFFF"/>
                </a:highlight>
                <a:latin typeface="Comic Sans MS"/>
                <a:ea typeface="Comic Sans MS"/>
                <a:cs typeface="Comic Sans MS"/>
                <a:sym typeface="Comic Sans MS"/>
              </a:rPr>
              <a:t>S</a:t>
            </a:r>
            <a:r>
              <a:rPr lang="en-GB" sz="2850">
                <a:solidFill>
                  <a:srgbClr val="323232"/>
                </a:solidFill>
                <a:highlight>
                  <a:srgbClr val="FFFFFF"/>
                </a:highlight>
                <a:latin typeface="Comic Sans MS"/>
                <a:ea typeface="Comic Sans MS"/>
                <a:cs typeface="Comic Sans MS"/>
                <a:sym typeface="Comic Sans MS"/>
              </a:rPr>
              <a:t>ally </a:t>
            </a:r>
            <a:r>
              <a:rPr b="1" lang="en-GB" sz="2850">
                <a:solidFill>
                  <a:srgbClr val="323232"/>
                </a:solidFill>
                <a:highlight>
                  <a:srgbClr val="FFFFFF"/>
                </a:highlight>
                <a:latin typeface="Comic Sans MS"/>
                <a:ea typeface="Comic Sans MS"/>
                <a:cs typeface="Comic Sans MS"/>
                <a:sym typeface="Comic Sans MS"/>
              </a:rPr>
              <a:t>S</a:t>
            </a:r>
            <a:r>
              <a:rPr lang="en-GB" sz="2850">
                <a:solidFill>
                  <a:srgbClr val="323232"/>
                </a:solidFill>
                <a:highlight>
                  <a:srgbClr val="FFFFFF"/>
                </a:highlight>
                <a:latin typeface="Comic Sans MS"/>
                <a:ea typeface="Comic Sans MS"/>
                <a:cs typeface="Comic Sans MS"/>
                <a:sym typeface="Comic Sans MS"/>
              </a:rPr>
              <a:t>mith, </a:t>
            </a:r>
            <a:r>
              <a:rPr b="1" lang="en-GB" sz="2850">
                <a:solidFill>
                  <a:srgbClr val="323232"/>
                </a:solidFill>
                <a:highlight>
                  <a:srgbClr val="FFFFFF"/>
                </a:highlight>
                <a:latin typeface="Comic Sans MS"/>
                <a:ea typeface="Comic Sans MS"/>
                <a:cs typeface="Comic Sans MS"/>
                <a:sym typeface="Comic Sans MS"/>
              </a:rPr>
              <a:t>H</a:t>
            </a:r>
            <a:r>
              <a:rPr lang="en-GB" sz="2850">
                <a:solidFill>
                  <a:srgbClr val="323232"/>
                </a:solidFill>
                <a:highlight>
                  <a:srgbClr val="FFFFFF"/>
                </a:highlight>
                <a:latin typeface="Comic Sans MS"/>
                <a:ea typeface="Comic Sans MS"/>
                <a:cs typeface="Comic Sans MS"/>
                <a:sym typeface="Comic Sans MS"/>
              </a:rPr>
              <a:t>arry </a:t>
            </a:r>
            <a:r>
              <a:rPr b="1" lang="en-GB" sz="2850">
                <a:solidFill>
                  <a:srgbClr val="323232"/>
                </a:solidFill>
                <a:highlight>
                  <a:srgbClr val="FFFFFF"/>
                </a:highlight>
                <a:latin typeface="Comic Sans MS"/>
                <a:ea typeface="Comic Sans MS"/>
                <a:cs typeface="Comic Sans MS"/>
                <a:sym typeface="Comic Sans MS"/>
              </a:rPr>
              <a:t>H</a:t>
            </a:r>
            <a:r>
              <a:rPr lang="en-GB" sz="2850">
                <a:solidFill>
                  <a:srgbClr val="323232"/>
                </a:solidFill>
                <a:highlight>
                  <a:srgbClr val="FFFFFF"/>
                </a:highlight>
                <a:latin typeface="Comic Sans MS"/>
                <a:ea typeface="Comic Sans MS"/>
                <a:cs typeface="Comic Sans MS"/>
                <a:sym typeface="Comic Sans MS"/>
              </a:rPr>
              <a:t>opkins, </a:t>
            </a:r>
            <a:r>
              <a:rPr b="1" lang="en-GB" sz="2850">
                <a:solidFill>
                  <a:srgbClr val="323232"/>
                </a:solidFill>
                <a:highlight>
                  <a:srgbClr val="FFFFFF"/>
                </a:highlight>
                <a:latin typeface="Comic Sans MS"/>
                <a:ea typeface="Comic Sans MS"/>
                <a:cs typeface="Comic Sans MS"/>
                <a:sym typeface="Comic Sans MS"/>
              </a:rPr>
              <a:t>C</a:t>
            </a:r>
            <a:r>
              <a:rPr lang="en-GB" sz="2850">
                <a:solidFill>
                  <a:srgbClr val="323232"/>
                </a:solidFill>
                <a:highlight>
                  <a:srgbClr val="FFFFFF"/>
                </a:highlight>
                <a:latin typeface="Comic Sans MS"/>
                <a:ea typeface="Comic Sans MS"/>
                <a:cs typeface="Comic Sans MS"/>
                <a:sym typeface="Comic Sans MS"/>
              </a:rPr>
              <a:t>aptain </a:t>
            </a:r>
            <a:r>
              <a:rPr b="1" lang="en-GB" sz="2850">
                <a:solidFill>
                  <a:srgbClr val="323232"/>
                </a:solidFill>
                <a:highlight>
                  <a:srgbClr val="FFFFFF"/>
                </a:highlight>
                <a:latin typeface="Comic Sans MS"/>
                <a:ea typeface="Comic Sans MS"/>
                <a:cs typeface="Comic Sans MS"/>
                <a:sym typeface="Comic Sans MS"/>
              </a:rPr>
              <a:t>C</a:t>
            </a:r>
            <a:r>
              <a:rPr lang="en-GB" sz="2850">
                <a:solidFill>
                  <a:srgbClr val="323232"/>
                </a:solidFill>
                <a:highlight>
                  <a:srgbClr val="FFFFFF"/>
                </a:highlight>
                <a:latin typeface="Comic Sans MS"/>
                <a:ea typeface="Comic Sans MS"/>
                <a:cs typeface="Comic Sans MS"/>
                <a:sym typeface="Comic Sans MS"/>
              </a:rPr>
              <a:t>rook? </a:t>
            </a:r>
            <a:endParaRPr sz="2850">
              <a:solidFill>
                <a:srgbClr val="323232"/>
              </a:solidFill>
              <a:highlight>
                <a:srgbClr val="FFFFFF"/>
              </a:highlight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850">
              <a:solidFill>
                <a:srgbClr val="323232"/>
              </a:solidFill>
              <a:highlight>
                <a:srgbClr val="FFFFFF"/>
              </a:highlight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850">
                <a:solidFill>
                  <a:srgbClr val="323232"/>
                </a:solidFill>
                <a:highlight>
                  <a:srgbClr val="FFFFFF"/>
                </a:highlight>
                <a:latin typeface="Comic Sans MS"/>
                <a:ea typeface="Comic Sans MS"/>
                <a:cs typeface="Comic Sans MS"/>
                <a:sym typeface="Comic Sans MS"/>
              </a:rPr>
              <a:t>Can you think of other names that have alliteration. </a:t>
            </a:r>
            <a:endParaRPr sz="2850">
              <a:solidFill>
                <a:srgbClr val="323232"/>
              </a:solidFill>
              <a:highlight>
                <a:srgbClr val="FFFFFF"/>
              </a:highlight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sz="2850">
                <a:solidFill>
                  <a:srgbClr val="323232"/>
                </a:solidFill>
                <a:highlight>
                  <a:srgbClr val="FFFFFF"/>
                </a:highlight>
                <a:latin typeface="Comic Sans MS"/>
                <a:ea typeface="Comic Sans MS"/>
                <a:cs typeface="Comic Sans MS"/>
                <a:sym typeface="Comic Sans MS"/>
              </a:rPr>
              <a:t>Make a list with as many alliterative names you can think of.</a:t>
            </a:r>
            <a:endParaRPr sz="2850">
              <a:solidFill>
                <a:srgbClr val="323232"/>
              </a:solidFill>
              <a:highlight>
                <a:srgbClr val="FFFFFF"/>
              </a:highlight>
              <a:latin typeface="Comic Sans MS"/>
              <a:ea typeface="Comic Sans MS"/>
              <a:cs typeface="Comic Sans MS"/>
              <a:sym typeface="Comic Sans MS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18"/>
          <p:cNvSpPr txBox="1"/>
          <p:nvPr>
            <p:ph type="ctrTitle"/>
          </p:nvPr>
        </p:nvSpPr>
        <p:spPr>
          <a:xfrm>
            <a:off x="1524000" y="1122363"/>
            <a:ext cx="9144000" cy="2387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</a:pPr>
            <a:r>
              <a:rPr lang="en-GB"/>
              <a:t>English 15.07.20 </a:t>
            </a:r>
            <a:endParaRPr/>
          </a:p>
        </p:txBody>
      </p:sp>
      <p:sp>
        <p:nvSpPr>
          <p:cNvPr id="117" name="Google Shape;117;p18"/>
          <p:cNvSpPr txBox="1"/>
          <p:nvPr>
            <p:ph idx="1" type="subTitle"/>
          </p:nvPr>
        </p:nvSpPr>
        <p:spPr>
          <a:xfrm>
            <a:off x="1524000" y="3602038"/>
            <a:ext cx="9144000" cy="1655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en-GB"/>
              <a:t>Charlie Cook’s Favourite Book</a:t>
            </a:r>
            <a:endParaRPr/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en-GB"/>
              <a:t>Day 3</a:t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19"/>
          <p:cNvSpPr txBox="1"/>
          <p:nvPr>
            <p:ph type="title"/>
          </p:nvPr>
        </p:nvSpPr>
        <p:spPr>
          <a:xfrm>
            <a:off x="838200" y="365125"/>
            <a:ext cx="10515600" cy="13257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>
                <a:latin typeface="Comic Sans MS"/>
                <a:ea typeface="Comic Sans MS"/>
                <a:cs typeface="Comic Sans MS"/>
                <a:sym typeface="Comic Sans MS"/>
              </a:rPr>
              <a:t>Purposes of Texts</a:t>
            </a:r>
            <a:endParaRPr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123" name="Google Shape;123;p19"/>
          <p:cNvSpPr txBox="1"/>
          <p:nvPr>
            <p:ph idx="1" type="body"/>
          </p:nvPr>
        </p:nvSpPr>
        <p:spPr>
          <a:xfrm>
            <a:off x="494450" y="1499075"/>
            <a:ext cx="10515600" cy="43512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950">
                <a:solidFill>
                  <a:srgbClr val="323232"/>
                </a:solidFill>
                <a:highlight>
                  <a:srgbClr val="FFFFFF"/>
                </a:highlight>
                <a:latin typeface="Comic Sans MS"/>
                <a:ea typeface="Comic Sans MS"/>
                <a:cs typeface="Comic Sans MS"/>
                <a:sym typeface="Comic Sans MS"/>
              </a:rPr>
              <a:t>In Charlie Cook’s Favourite Book, we come across lots of different types of text. </a:t>
            </a:r>
            <a:endParaRPr sz="2950">
              <a:solidFill>
                <a:srgbClr val="323232"/>
              </a:solidFill>
              <a:highlight>
                <a:srgbClr val="FFFFFF"/>
              </a:highlight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950">
              <a:solidFill>
                <a:srgbClr val="323232"/>
              </a:solidFill>
              <a:highlight>
                <a:srgbClr val="FFFFFF"/>
              </a:highlight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-415925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323232"/>
              </a:buClr>
              <a:buSzPts val="2950"/>
              <a:buFont typeface="Comic Sans MS"/>
              <a:buChar char="•"/>
            </a:pPr>
            <a:r>
              <a:rPr lang="en-GB" sz="2950">
                <a:solidFill>
                  <a:srgbClr val="323232"/>
                </a:solidFill>
                <a:highlight>
                  <a:srgbClr val="FFFFFF"/>
                </a:highlight>
                <a:latin typeface="Comic Sans MS"/>
                <a:ea typeface="Comic Sans MS"/>
                <a:cs typeface="Comic Sans MS"/>
                <a:sym typeface="Comic Sans MS"/>
              </a:rPr>
              <a:t>Can you listen to the story again and recognise which part has a magazine, a comic, an encyclopaedia and a story book?</a:t>
            </a:r>
            <a:endParaRPr sz="2950">
              <a:solidFill>
                <a:srgbClr val="323232"/>
              </a:solidFill>
              <a:highlight>
                <a:srgbClr val="FFFFFF"/>
              </a:highlight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-415925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323232"/>
              </a:buClr>
              <a:buSzPts val="2950"/>
              <a:buFont typeface="Comic Sans MS"/>
              <a:buChar char="•"/>
            </a:pPr>
            <a:r>
              <a:rPr lang="en-GB" sz="2950">
                <a:solidFill>
                  <a:srgbClr val="323232"/>
                </a:solidFill>
                <a:highlight>
                  <a:srgbClr val="FFFFFF"/>
                </a:highlight>
                <a:latin typeface="Comic Sans MS"/>
                <a:ea typeface="Comic Sans MS"/>
                <a:cs typeface="Comic Sans MS"/>
                <a:sym typeface="Comic Sans MS"/>
              </a:rPr>
              <a:t>Describe the different types of books featured in the story.   </a:t>
            </a:r>
            <a:endParaRPr sz="2950">
              <a:solidFill>
                <a:srgbClr val="323232"/>
              </a:solidFill>
              <a:highlight>
                <a:srgbClr val="FFFFFF"/>
              </a:highlight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-415925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323232"/>
              </a:buClr>
              <a:buSzPts val="2950"/>
              <a:buFont typeface="Comic Sans MS"/>
              <a:buChar char="•"/>
            </a:pPr>
            <a:r>
              <a:rPr lang="en-GB" sz="2950">
                <a:solidFill>
                  <a:srgbClr val="323232"/>
                </a:solidFill>
                <a:highlight>
                  <a:srgbClr val="FFFFFF"/>
                </a:highlight>
                <a:latin typeface="Comic Sans MS"/>
                <a:ea typeface="Comic Sans MS"/>
                <a:cs typeface="Comic Sans MS"/>
                <a:sym typeface="Comic Sans MS"/>
              </a:rPr>
              <a:t>How are they similar / different?</a:t>
            </a:r>
            <a:endParaRPr sz="4750">
              <a:solidFill>
                <a:srgbClr val="323232"/>
              </a:solidFill>
              <a:highlight>
                <a:srgbClr val="FFFFFF"/>
              </a:highlight>
              <a:latin typeface="Comic Sans MS"/>
              <a:ea typeface="Comic Sans MS"/>
              <a:cs typeface="Comic Sans MS"/>
              <a:sym typeface="Comic Sans MS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20"/>
          <p:cNvSpPr txBox="1"/>
          <p:nvPr>
            <p:ph type="ctrTitle"/>
          </p:nvPr>
        </p:nvSpPr>
        <p:spPr>
          <a:xfrm>
            <a:off x="1524000" y="1122363"/>
            <a:ext cx="9144000" cy="2387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</a:pPr>
            <a:r>
              <a:rPr lang="en-GB"/>
              <a:t>English 16.07.20 </a:t>
            </a:r>
            <a:endParaRPr/>
          </a:p>
        </p:txBody>
      </p:sp>
      <p:sp>
        <p:nvSpPr>
          <p:cNvPr id="129" name="Google Shape;129;p20"/>
          <p:cNvSpPr txBox="1"/>
          <p:nvPr>
            <p:ph idx="1" type="subTitle"/>
          </p:nvPr>
        </p:nvSpPr>
        <p:spPr>
          <a:xfrm>
            <a:off x="1524000" y="3602038"/>
            <a:ext cx="9144000" cy="1655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en-GB"/>
              <a:t>Charlie Cook’s Favourite Book</a:t>
            </a:r>
            <a:endParaRPr/>
          </a:p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en-GB"/>
              <a:t>Day 4</a:t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21"/>
          <p:cNvSpPr txBox="1"/>
          <p:nvPr>
            <p:ph idx="1" type="body"/>
          </p:nvPr>
        </p:nvSpPr>
        <p:spPr>
          <a:xfrm>
            <a:off x="511625" y="330300"/>
            <a:ext cx="10515600" cy="43512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850">
                <a:solidFill>
                  <a:srgbClr val="323232"/>
                </a:solidFill>
                <a:highlight>
                  <a:srgbClr val="FFFFFF"/>
                </a:highlight>
                <a:latin typeface="Comic Sans MS"/>
                <a:ea typeface="Comic Sans MS"/>
                <a:cs typeface="Comic Sans MS"/>
                <a:sym typeface="Comic Sans MS"/>
              </a:rPr>
              <a:t>In Charlie Cook’s Favourite Book, we meet different people in different stories. </a:t>
            </a:r>
            <a:endParaRPr sz="2850">
              <a:solidFill>
                <a:srgbClr val="323232"/>
              </a:solidFill>
              <a:highlight>
                <a:srgbClr val="FFFFFF"/>
              </a:highlight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-530225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323232"/>
              </a:buClr>
              <a:buSzPts val="4750"/>
              <a:buFont typeface="Comic Sans MS"/>
              <a:buChar char="•"/>
            </a:pPr>
            <a:r>
              <a:rPr lang="en-GB" sz="2850">
                <a:solidFill>
                  <a:srgbClr val="323232"/>
                </a:solidFill>
                <a:highlight>
                  <a:srgbClr val="FFFFFF"/>
                </a:highlight>
                <a:latin typeface="Comic Sans MS"/>
                <a:ea typeface="Comic Sans MS"/>
                <a:cs typeface="Comic Sans MS"/>
                <a:sym typeface="Comic Sans MS"/>
              </a:rPr>
              <a:t>W</a:t>
            </a:r>
            <a:r>
              <a:rPr lang="en-GB" sz="2850">
                <a:solidFill>
                  <a:srgbClr val="323232"/>
                </a:solidFill>
                <a:highlight>
                  <a:srgbClr val="FFFFFF"/>
                </a:highlight>
                <a:latin typeface="Comic Sans MS"/>
                <a:ea typeface="Comic Sans MS"/>
                <a:cs typeface="Comic Sans MS"/>
                <a:sym typeface="Comic Sans MS"/>
              </a:rPr>
              <a:t>hich one of the books in this story is your favourite?</a:t>
            </a:r>
            <a:endParaRPr sz="2850">
              <a:solidFill>
                <a:srgbClr val="323232"/>
              </a:solidFill>
              <a:highlight>
                <a:srgbClr val="FFFFFF"/>
              </a:highlight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-530225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323232"/>
              </a:buClr>
              <a:buSzPts val="4750"/>
              <a:buFont typeface="Comic Sans MS"/>
              <a:buChar char="•"/>
            </a:pPr>
            <a:r>
              <a:rPr lang="en-GB" sz="2850">
                <a:solidFill>
                  <a:srgbClr val="323232"/>
                </a:solidFill>
                <a:highlight>
                  <a:srgbClr val="FFFFFF"/>
                </a:highlight>
                <a:latin typeface="Comic Sans MS"/>
                <a:ea typeface="Comic Sans MS"/>
                <a:cs typeface="Comic Sans MS"/>
                <a:sym typeface="Comic Sans MS"/>
              </a:rPr>
              <a:t>Can you explain why?</a:t>
            </a:r>
            <a:endParaRPr sz="2850">
              <a:solidFill>
                <a:srgbClr val="323232"/>
              </a:solidFill>
              <a:highlight>
                <a:srgbClr val="FFFFFF"/>
              </a:highlight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850">
              <a:solidFill>
                <a:srgbClr val="323232"/>
              </a:solidFill>
              <a:highlight>
                <a:srgbClr val="FFFFFF"/>
              </a:highlight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2850">
              <a:solidFill>
                <a:srgbClr val="323232"/>
              </a:solidFill>
              <a:highlight>
                <a:srgbClr val="FFFFFF"/>
              </a:highlight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pic>
        <p:nvPicPr>
          <p:cNvPr id="135" name="Google Shape;135;p2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14825" y="3197413"/>
            <a:ext cx="2952750" cy="34194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36" name="Google Shape;136;p21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8918638" y="3130738"/>
            <a:ext cx="2295525" cy="2867025"/>
          </a:xfrm>
          <a:prstGeom prst="rect">
            <a:avLst/>
          </a:prstGeom>
          <a:noFill/>
          <a:ln>
            <a:noFill/>
          </a:ln>
        </p:spPr>
      </p:pic>
      <p:pic>
        <p:nvPicPr>
          <p:cNvPr id="137" name="Google Shape;137;p21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8518588" y="2511613"/>
            <a:ext cx="3095625" cy="41052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38" name="Google Shape;138;p21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4695305" y="2750585"/>
            <a:ext cx="3095625" cy="386632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